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53"/>
  </p:notesMasterIdLst>
  <p:sldIdLst>
    <p:sldId id="256" r:id="rId2"/>
    <p:sldId id="322" r:id="rId3"/>
    <p:sldId id="318" r:id="rId4"/>
    <p:sldId id="258" r:id="rId5"/>
    <p:sldId id="317" r:id="rId6"/>
    <p:sldId id="265" r:id="rId7"/>
    <p:sldId id="326" r:id="rId8"/>
    <p:sldId id="262" r:id="rId9"/>
    <p:sldId id="316" r:id="rId10"/>
    <p:sldId id="289" r:id="rId11"/>
    <p:sldId id="263" r:id="rId12"/>
    <p:sldId id="319" r:id="rId13"/>
    <p:sldId id="280" r:id="rId14"/>
    <p:sldId id="283" r:id="rId15"/>
    <p:sldId id="339" r:id="rId16"/>
    <p:sldId id="345" r:id="rId17"/>
    <p:sldId id="338" r:id="rId18"/>
    <p:sldId id="257" r:id="rId19"/>
    <p:sldId id="340" r:id="rId20"/>
    <p:sldId id="341" r:id="rId21"/>
    <p:sldId id="344" r:id="rId22"/>
    <p:sldId id="309" r:id="rId23"/>
    <p:sldId id="300" r:id="rId24"/>
    <p:sldId id="329" r:id="rId25"/>
    <p:sldId id="281" r:id="rId26"/>
    <p:sldId id="320" r:id="rId27"/>
    <p:sldId id="266" r:id="rId28"/>
    <p:sldId id="268" r:id="rId29"/>
    <p:sldId id="269" r:id="rId30"/>
    <p:sldId id="321" r:id="rId31"/>
    <p:sldId id="271" r:id="rId32"/>
    <p:sldId id="272" r:id="rId33"/>
    <p:sldId id="285" r:id="rId34"/>
    <p:sldId id="273" r:id="rId35"/>
    <p:sldId id="328" r:id="rId36"/>
    <p:sldId id="330" r:id="rId37"/>
    <p:sldId id="331" r:id="rId38"/>
    <p:sldId id="286" r:id="rId39"/>
    <p:sldId id="333" r:id="rId40"/>
    <p:sldId id="334" r:id="rId41"/>
    <p:sldId id="335" r:id="rId42"/>
    <p:sldId id="336" r:id="rId43"/>
    <p:sldId id="323" r:id="rId44"/>
    <p:sldId id="277" r:id="rId45"/>
    <p:sldId id="313" r:id="rId46"/>
    <p:sldId id="312" r:id="rId47"/>
    <p:sldId id="315" r:id="rId48"/>
    <p:sldId id="324" r:id="rId49"/>
    <p:sldId id="274" r:id="rId50"/>
    <p:sldId id="275" r:id="rId51"/>
    <p:sldId id="28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 id="{CEDB7B36-AD35-451A-B1AF-FA2C2C44E32E}">
          <p14:sldIdLst>
            <p14:sldId id="256"/>
          </p14:sldIdLst>
        </p14:section>
        <p14:section name="EC Regulations and Their Application" id="{3344C5D4-509C-4072-8330-81A31E98A0C1}">
          <p14:sldIdLst>
            <p14:sldId id="322"/>
            <p14:sldId id="318"/>
            <p14:sldId id="258"/>
            <p14:sldId id="317"/>
            <p14:sldId id="265"/>
            <p14:sldId id="326"/>
            <p14:sldId id="262"/>
            <p14:sldId id="316"/>
            <p14:sldId id="289"/>
            <p14:sldId id="263"/>
          </p14:sldIdLst>
        </p14:section>
        <p14:section name="Areas of Concern" id="{19612319-BCDA-44DF-8775-EDC4FFB98F24}">
          <p14:sldIdLst>
            <p14:sldId id="319"/>
            <p14:sldId id="280"/>
            <p14:sldId id="283"/>
            <p14:sldId id="339"/>
            <p14:sldId id="345"/>
            <p14:sldId id="338"/>
            <p14:sldId id="257"/>
            <p14:sldId id="340"/>
            <p14:sldId id="341"/>
            <p14:sldId id="344"/>
            <p14:sldId id="309"/>
            <p14:sldId id="300"/>
            <p14:sldId id="329"/>
            <p14:sldId id="281"/>
          </p14:sldIdLst>
        </p14:section>
        <p14:section name="Export Control Exclusions" id="{A5A8321D-C7DC-4D8D-9811-5C420A6704C0}">
          <p14:sldIdLst>
            <p14:sldId id="320"/>
            <p14:sldId id="266"/>
            <p14:sldId id="268"/>
            <p14:sldId id="269"/>
          </p14:sldIdLst>
        </p14:section>
        <p14:section name="Application to University Research" id="{A9FA1A6D-1BCE-4037-A602-28F913F429B7}">
          <p14:sldIdLst>
            <p14:sldId id="321"/>
            <p14:sldId id="271"/>
            <p14:sldId id="272"/>
            <p14:sldId id="285"/>
            <p14:sldId id="273"/>
            <p14:sldId id="328"/>
            <p14:sldId id="330"/>
            <p14:sldId id="331"/>
            <p14:sldId id="286"/>
            <p14:sldId id="333"/>
            <p14:sldId id="334"/>
            <p14:sldId id="335"/>
            <p14:sldId id="336"/>
          </p14:sldIdLst>
        </p14:section>
        <p14:section name="Violations and Penalties" id="{1DB1B72E-CB84-4FFE-BAC9-F6C2458D89C7}">
          <p14:sldIdLst>
            <p14:sldId id="323"/>
            <p14:sldId id="277"/>
            <p14:sldId id="313"/>
            <p14:sldId id="312"/>
            <p14:sldId id="315"/>
          </p14:sldIdLst>
        </p14:section>
        <p14:section name="Roles and Responsibilties" id="{15EA219D-26FD-491B-8DA9-5FDC89508573}">
          <p14:sldIdLst>
            <p14:sldId id="324"/>
            <p14:sldId id="274"/>
            <p14:sldId id="275"/>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9327D-5B75-4E69-9AFB-F1CD369A1F6B}" v="1" dt="2022-08-31T17:47:06.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0" autoAdjust="0"/>
    <p:restoredTop sz="94676"/>
  </p:normalViewPr>
  <p:slideViewPr>
    <p:cSldViewPr snapToGrid="0" snapToObjects="1">
      <p:cViewPr varScale="1">
        <p:scale>
          <a:sx n="82" d="100"/>
          <a:sy n="82" d="100"/>
        </p:scale>
        <p:origin x="55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Martin" userId="688818c5-c98e-4946-a788-0aa72d392b92" providerId="ADAL" clId="{7109327D-5B75-4E69-9AFB-F1CD369A1F6B}"/>
    <pc:docChg chg="modSld">
      <pc:chgData name="Brenda Martin" userId="688818c5-c98e-4946-a788-0aa72d392b92" providerId="ADAL" clId="{7109327D-5B75-4E69-9AFB-F1CD369A1F6B}" dt="2022-08-31T17:48:06.408" v="26" actId="1076"/>
      <pc:docMkLst>
        <pc:docMk/>
      </pc:docMkLst>
      <pc:sldChg chg="modSp mod">
        <pc:chgData name="Brenda Martin" userId="688818c5-c98e-4946-a788-0aa72d392b92" providerId="ADAL" clId="{7109327D-5B75-4E69-9AFB-F1CD369A1F6B}" dt="2022-08-31T17:48:06.408" v="26" actId="1076"/>
        <pc:sldMkLst>
          <pc:docMk/>
          <pc:sldMk cId="257692949" sldId="256"/>
        </pc:sldMkLst>
        <pc:spChg chg="mod">
          <ac:chgData name="Brenda Martin" userId="688818c5-c98e-4946-a788-0aa72d392b92" providerId="ADAL" clId="{7109327D-5B75-4E69-9AFB-F1CD369A1F6B}" dt="2022-08-31T17:47:55.562" v="25" actId="1076"/>
          <ac:spMkLst>
            <pc:docMk/>
            <pc:sldMk cId="257692949" sldId="256"/>
            <ac:spMk id="9" creationId="{00000000-0000-0000-0000-000000000000}"/>
          </ac:spMkLst>
        </pc:spChg>
        <pc:picChg chg="mod">
          <ac:chgData name="Brenda Martin" userId="688818c5-c98e-4946-a788-0aa72d392b92" providerId="ADAL" clId="{7109327D-5B75-4E69-9AFB-F1CD369A1F6B}" dt="2022-08-31T17:48:06.408" v="26" actId="1076"/>
          <ac:picMkLst>
            <pc:docMk/>
            <pc:sldMk cId="257692949" sldId="256"/>
            <ac:picMk id="8" creationId="{00000000-0000-0000-0000-000000000000}"/>
          </ac:picMkLst>
        </pc:picChg>
      </pc:sldChg>
      <pc:sldChg chg="modSp mod">
        <pc:chgData name="Brenda Martin" userId="688818c5-c98e-4946-a788-0aa72d392b92" providerId="ADAL" clId="{7109327D-5B75-4E69-9AFB-F1CD369A1F6B}" dt="2022-08-31T17:47:12.066" v="24" actId="20577"/>
        <pc:sldMkLst>
          <pc:docMk/>
          <pc:sldMk cId="2138347751" sldId="282"/>
        </pc:sldMkLst>
        <pc:spChg chg="mod">
          <ac:chgData name="Brenda Martin" userId="688818c5-c98e-4946-a788-0aa72d392b92" providerId="ADAL" clId="{7109327D-5B75-4E69-9AFB-F1CD369A1F6B}" dt="2022-08-31T17:47:12.066" v="24" actId="20577"/>
          <ac:spMkLst>
            <pc:docMk/>
            <pc:sldMk cId="2138347751" sldId="282"/>
            <ac:spMk id="8" creationId="{67070137-7C99-4EE8-86BD-4E288446E486}"/>
          </ac:spMkLst>
        </pc:spChg>
      </pc:sldChg>
    </pc:docChg>
  </pc:docChgLst>
  <pc:docChgLst>
    <pc:chgData name="Martin, Brenda J" userId="688818c5-c98e-4946-a788-0aa72d392b92" providerId="ADAL" clId="{AE05F0B0-1F7F-4C3D-AD19-E97E22B03D30}"/>
    <pc:docChg chg="custSel modSld">
      <pc:chgData name="Martin, Brenda J" userId="688818c5-c98e-4946-a788-0aa72d392b92" providerId="ADAL" clId="{AE05F0B0-1F7F-4C3D-AD19-E97E22B03D30}" dt="2022-08-04T16:04:22.382" v="355" actId="1076"/>
      <pc:docMkLst>
        <pc:docMk/>
      </pc:docMkLst>
      <pc:sldChg chg="modSp mod">
        <pc:chgData name="Martin, Brenda J" userId="688818c5-c98e-4946-a788-0aa72d392b92" providerId="ADAL" clId="{AE05F0B0-1F7F-4C3D-AD19-E97E22B03D30}" dt="2022-08-04T16:04:22.382" v="355" actId="1076"/>
        <pc:sldMkLst>
          <pc:docMk/>
          <pc:sldMk cId="1540324211" sldId="345"/>
        </pc:sldMkLst>
        <pc:spChg chg="mod">
          <ac:chgData name="Martin, Brenda J" userId="688818c5-c98e-4946-a788-0aa72d392b92" providerId="ADAL" clId="{AE05F0B0-1F7F-4C3D-AD19-E97E22B03D30}" dt="2022-08-04T16:03:32.273" v="319" actId="20577"/>
          <ac:spMkLst>
            <pc:docMk/>
            <pc:sldMk cId="1540324211" sldId="345"/>
            <ac:spMk id="3" creationId="{00000000-0000-0000-0000-000000000000}"/>
          </ac:spMkLst>
        </pc:spChg>
        <pc:spChg chg="mod">
          <ac:chgData name="Martin, Brenda J" userId="688818c5-c98e-4946-a788-0aa72d392b92" providerId="ADAL" clId="{AE05F0B0-1F7F-4C3D-AD19-E97E22B03D30}" dt="2022-08-04T16:04:22.382" v="355" actId="1076"/>
          <ac:spMkLst>
            <pc:docMk/>
            <pc:sldMk cId="1540324211" sldId="345"/>
            <ac:spMk id="5" creationId="{36666988-4954-BC53-5BA9-AEE437ECD59F}"/>
          </ac:spMkLst>
        </pc:spChg>
      </pc:sldChg>
    </pc:docChg>
  </pc:docChgLst>
  <pc:docChgLst>
    <pc:chgData name="Brenda Martin" userId="688818c5-c98e-4946-a788-0aa72d392b92" providerId="ADAL" clId="{C7EA3C26-CDDB-44EA-BFB8-4DA89CB385F7}"/>
    <pc:docChg chg="undo custSel addSld delSld modSld modSection">
      <pc:chgData name="Brenda Martin" userId="688818c5-c98e-4946-a788-0aa72d392b92" providerId="ADAL" clId="{C7EA3C26-CDDB-44EA-BFB8-4DA89CB385F7}" dt="2022-08-01T19:05:43.001" v="637" actId="27028"/>
      <pc:docMkLst>
        <pc:docMk/>
      </pc:docMkLst>
      <pc:sldChg chg="addSp delSp modSp add mod">
        <pc:chgData name="Brenda Martin" userId="688818c5-c98e-4946-a788-0aa72d392b92" providerId="ADAL" clId="{C7EA3C26-CDDB-44EA-BFB8-4DA89CB385F7}" dt="2022-08-01T18:51:07.739" v="634" actId="14100"/>
        <pc:sldMkLst>
          <pc:docMk/>
          <pc:sldMk cId="1540324211" sldId="345"/>
        </pc:sldMkLst>
        <pc:spChg chg="mod">
          <ac:chgData name="Brenda Martin" userId="688818c5-c98e-4946-a788-0aa72d392b92" providerId="ADAL" clId="{C7EA3C26-CDDB-44EA-BFB8-4DA89CB385F7}" dt="2022-08-01T17:26:14.873" v="23" actId="20577"/>
          <ac:spMkLst>
            <pc:docMk/>
            <pc:sldMk cId="1540324211" sldId="345"/>
            <ac:spMk id="2" creationId="{00000000-0000-0000-0000-000000000000}"/>
          </ac:spMkLst>
        </pc:spChg>
        <pc:spChg chg="mod">
          <ac:chgData name="Brenda Martin" userId="688818c5-c98e-4946-a788-0aa72d392b92" providerId="ADAL" clId="{C7EA3C26-CDDB-44EA-BFB8-4DA89CB385F7}" dt="2022-08-01T18:51:07.739" v="634" actId="14100"/>
          <ac:spMkLst>
            <pc:docMk/>
            <pc:sldMk cId="1540324211" sldId="345"/>
            <ac:spMk id="3" creationId="{00000000-0000-0000-0000-000000000000}"/>
          </ac:spMkLst>
        </pc:spChg>
        <pc:spChg chg="add del mod">
          <ac:chgData name="Brenda Martin" userId="688818c5-c98e-4946-a788-0aa72d392b92" providerId="ADAL" clId="{C7EA3C26-CDDB-44EA-BFB8-4DA89CB385F7}" dt="2022-08-01T18:50:31.651" v="628" actId="21"/>
          <ac:spMkLst>
            <pc:docMk/>
            <pc:sldMk cId="1540324211" sldId="345"/>
            <ac:spMk id="5" creationId="{36666988-4954-BC53-5BA9-AEE437ECD59F}"/>
          </ac:spMkLst>
        </pc:spChg>
        <pc:spChg chg="add del mod">
          <ac:chgData name="Brenda Martin" userId="688818c5-c98e-4946-a788-0aa72d392b92" providerId="ADAL" clId="{C7EA3C26-CDDB-44EA-BFB8-4DA89CB385F7}" dt="2022-08-01T18:22:25.255" v="492" actId="22"/>
          <ac:spMkLst>
            <pc:docMk/>
            <pc:sldMk cId="1540324211" sldId="345"/>
            <ac:spMk id="7" creationId="{53F344C6-A78B-63F8-734E-66775B1FE1EF}"/>
          </ac:spMkLst>
        </pc:spChg>
      </pc:sldChg>
      <pc:sldChg chg="add del">
        <pc:chgData name="Brenda Martin" userId="688818c5-c98e-4946-a788-0aa72d392b92" providerId="ADAL" clId="{C7EA3C26-CDDB-44EA-BFB8-4DA89CB385F7}" dt="2022-08-01T19:05:43.001" v="637" actId="27028"/>
        <pc:sldMkLst>
          <pc:docMk/>
          <pc:sldMk cId="3281860198"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5CF6E9C9-E388-9746-85B8-BF6BBB38686C}" type="datetimeFigureOut">
              <a:rPr lang="en-US" smtClean="0"/>
              <a:pPr/>
              <a:t>8/31/2022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C142F891-CE3D-E545-B6B7-4316E5CC1A34}" type="slidenum">
              <a:rPr lang="en-US" smtClean="0"/>
              <a:pPr/>
              <a:t>‹#›</a:t>
            </a:fld>
            <a:endParaRPr lang="en-US" dirty="0"/>
          </a:p>
        </p:txBody>
      </p:sp>
    </p:spTree>
    <p:extLst>
      <p:ext uri="{BB962C8B-B14F-4D97-AF65-F5344CB8AC3E}">
        <p14:creationId xmlns:p14="http://schemas.microsoft.com/office/powerpoint/2010/main" val="107721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D8B5E2-ED41-459F-AE83-A789EBF73A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036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79375" y="741363"/>
            <a:ext cx="6586538" cy="37052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674529" y="4694039"/>
            <a:ext cx="5396100" cy="4446900"/>
          </a:xfrm>
          <a:prstGeom prst="rect">
            <a:avLst/>
          </a:prstGeom>
          <a:noFill/>
          <a:ln>
            <a:noFill/>
          </a:ln>
        </p:spPr>
        <p:txBody>
          <a:bodyPr lIns="91425" tIns="45700" rIns="91425" bIns="45700" anchor="t" anchorCtr="0">
            <a:noAutofit/>
          </a:bodyPr>
          <a:lstStyle/>
          <a:p>
            <a:pPr marL="0" marR="0" lvl="0" indent="-69850" algn="l" defTabSz="914400" rtl="0" eaLnBrk="1" fontAlgn="auto" latinLnBrk="0" hangingPunct="1">
              <a:lnSpc>
                <a:spcPct val="100000"/>
              </a:lnSpc>
              <a:spcBef>
                <a:spcPts val="0"/>
              </a:spcBef>
              <a:spcAft>
                <a:spcPts val="0"/>
              </a:spcAft>
              <a:buClrTx/>
              <a:buSzPct val="91666"/>
              <a:buFontTx/>
              <a:buNone/>
              <a:tabLst/>
              <a:defRPr/>
            </a:pPr>
            <a:r>
              <a:rPr lang="en-US" dirty="0"/>
              <a:t>TW</a:t>
            </a:r>
          </a:p>
          <a:p>
            <a:pPr marL="0" marR="0" lvl="0" indent="-69850" algn="l" rtl="0">
              <a:spcBef>
                <a:spcPts val="0"/>
              </a:spcBef>
              <a:buSzPct val="91666"/>
              <a:buNone/>
            </a:pPr>
            <a:endParaRPr dirty="0"/>
          </a:p>
        </p:txBody>
      </p:sp>
      <p:sp>
        <p:nvSpPr>
          <p:cNvPr id="455" name="Shape 455"/>
          <p:cNvSpPr txBox="1">
            <a:spLocks noGrp="1"/>
          </p:cNvSpPr>
          <p:nvPr>
            <p:ph type="sldNum" idx="12"/>
          </p:nvPr>
        </p:nvSpPr>
        <p:spPr>
          <a:xfrm>
            <a:off x="3820769" y="9386364"/>
            <a:ext cx="2922900" cy="4941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708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8B5E2-ED41-459F-AE83-A789EBF73AD3}" type="slidenum">
              <a:rPr lang="en-US" smtClean="0"/>
              <a:t>23</a:t>
            </a:fld>
            <a:endParaRPr lang="en-US"/>
          </a:p>
        </p:txBody>
      </p:sp>
    </p:spTree>
    <p:extLst>
      <p:ext uri="{BB962C8B-B14F-4D97-AF65-F5344CB8AC3E}">
        <p14:creationId xmlns:p14="http://schemas.microsoft.com/office/powerpoint/2010/main" val="426045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8B5E2-ED41-459F-AE83-A789EBF73AD3}" type="slidenum">
              <a:rPr lang="en-US" smtClean="0"/>
              <a:t>24</a:t>
            </a:fld>
            <a:endParaRPr lang="en-US"/>
          </a:p>
        </p:txBody>
      </p:sp>
    </p:spTree>
    <p:extLst>
      <p:ext uri="{BB962C8B-B14F-4D97-AF65-F5344CB8AC3E}">
        <p14:creationId xmlns:p14="http://schemas.microsoft.com/office/powerpoint/2010/main" val="349532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79375" y="741363"/>
            <a:ext cx="6586538" cy="37052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74529" y="4694039"/>
            <a:ext cx="5396100" cy="4446900"/>
          </a:xfrm>
          <a:prstGeom prst="rect">
            <a:avLst/>
          </a:prstGeom>
        </p:spPr>
        <p:txBody>
          <a:bodyPr lIns="91425" tIns="91425" rIns="91425" bIns="91425" anchor="t" anchorCtr="0">
            <a:noAutofit/>
          </a:bodyPr>
          <a:lstStyle/>
          <a:p>
            <a:pPr lvl="0">
              <a:spcBef>
                <a:spcPts val="0"/>
              </a:spcBef>
              <a:buNone/>
            </a:pPr>
            <a:r>
              <a:rPr lang="en-US" dirty="0"/>
              <a:t>TW</a:t>
            </a:r>
            <a:endParaRPr dirty="0"/>
          </a:p>
        </p:txBody>
      </p:sp>
      <p:sp>
        <p:nvSpPr>
          <p:cNvPr id="226" name="Shape 226"/>
          <p:cNvSpPr txBox="1">
            <a:spLocks noGrp="1"/>
          </p:cNvSpPr>
          <p:nvPr>
            <p:ph type="sldNum" idx="12"/>
          </p:nvPr>
        </p:nvSpPr>
        <p:spPr>
          <a:xfrm>
            <a:off x="3820769" y="9386364"/>
            <a:ext cx="2922900" cy="4941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spTree>
    <p:extLst>
      <p:ext uri="{BB962C8B-B14F-4D97-AF65-F5344CB8AC3E}">
        <p14:creationId xmlns:p14="http://schemas.microsoft.com/office/powerpoint/2010/main" val="324591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79375" y="741363"/>
            <a:ext cx="6586538" cy="37052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74529" y="4694039"/>
            <a:ext cx="5396100" cy="4446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TW</a:t>
            </a:r>
            <a:endParaRPr sz="1200" b="0" i="0" u="none" strike="noStrike" cap="none" dirty="0">
              <a:solidFill>
                <a:schemeClr val="dk1"/>
              </a:solidFill>
              <a:latin typeface="Calibri"/>
              <a:ea typeface="Calibri"/>
              <a:cs typeface="Calibri"/>
              <a:sym typeface="Calibri"/>
            </a:endParaRPr>
          </a:p>
        </p:txBody>
      </p:sp>
      <p:sp>
        <p:nvSpPr>
          <p:cNvPr id="218" name="Shape 218"/>
          <p:cNvSpPr txBox="1">
            <a:spLocks noGrp="1"/>
          </p:cNvSpPr>
          <p:nvPr>
            <p:ph type="dt" idx="10"/>
          </p:nvPr>
        </p:nvSpPr>
        <p:spPr>
          <a:xfrm>
            <a:off x="3820769" y="0"/>
            <a:ext cx="2922900" cy="4941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endParaRPr sz="1200">
              <a:solidFill>
                <a:schemeClr val="dk1"/>
              </a:solidFill>
              <a:latin typeface="Calibri"/>
              <a:ea typeface="Calibri"/>
              <a:cs typeface="Calibri"/>
              <a:sym typeface="Calibri"/>
            </a:endParaRPr>
          </a:p>
        </p:txBody>
      </p:sp>
      <p:sp>
        <p:nvSpPr>
          <p:cNvPr id="219" name="Shape 219"/>
          <p:cNvSpPr txBox="1">
            <a:spLocks noGrp="1"/>
          </p:cNvSpPr>
          <p:nvPr>
            <p:ph type="ftr" idx="11"/>
          </p:nvPr>
        </p:nvSpPr>
        <p:spPr>
          <a:xfrm>
            <a:off x="0" y="9386364"/>
            <a:ext cx="2922900" cy="4941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3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79375" y="741363"/>
            <a:ext cx="6586538" cy="37052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74529" y="4694039"/>
            <a:ext cx="5396100" cy="4446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TW</a:t>
            </a:r>
            <a:endParaRPr sz="1200" b="0" i="0" u="none" strike="noStrike" cap="none" dirty="0">
              <a:solidFill>
                <a:schemeClr val="dk1"/>
              </a:solidFill>
              <a:latin typeface="Calibri"/>
              <a:ea typeface="Calibri"/>
              <a:cs typeface="Calibri"/>
              <a:sym typeface="Calibri"/>
            </a:endParaRPr>
          </a:p>
        </p:txBody>
      </p:sp>
      <p:sp>
        <p:nvSpPr>
          <p:cNvPr id="232" name="Shape 232"/>
          <p:cNvSpPr txBox="1">
            <a:spLocks noGrp="1"/>
          </p:cNvSpPr>
          <p:nvPr>
            <p:ph type="dt" idx="10"/>
          </p:nvPr>
        </p:nvSpPr>
        <p:spPr>
          <a:xfrm>
            <a:off x="3820769" y="0"/>
            <a:ext cx="2922900" cy="4941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endParaRPr sz="1200">
              <a:solidFill>
                <a:schemeClr val="dk1"/>
              </a:solidFill>
              <a:latin typeface="Calibri"/>
              <a:ea typeface="Calibri"/>
              <a:cs typeface="Calibri"/>
              <a:sym typeface="Calibri"/>
            </a:endParaRPr>
          </a:p>
        </p:txBody>
      </p:sp>
      <p:sp>
        <p:nvSpPr>
          <p:cNvPr id="233" name="Shape 233"/>
          <p:cNvSpPr txBox="1">
            <a:spLocks noGrp="1"/>
          </p:cNvSpPr>
          <p:nvPr>
            <p:ph type="ftr" idx="11"/>
          </p:nvPr>
        </p:nvSpPr>
        <p:spPr>
          <a:xfrm>
            <a:off x="0" y="9386364"/>
            <a:ext cx="2922900" cy="4941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8795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79375" y="741363"/>
            <a:ext cx="6586538" cy="37052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74529" y="4694039"/>
            <a:ext cx="5396100" cy="4446900"/>
          </a:xfrm>
          <a:prstGeom prst="rect">
            <a:avLst/>
          </a:prstGeom>
        </p:spPr>
        <p:txBody>
          <a:bodyPr lIns="91425" tIns="91425" rIns="91425" bIns="91425" anchor="t" anchorCtr="0">
            <a:noAutofit/>
          </a:bodyPr>
          <a:lstStyle/>
          <a:p>
            <a:pPr lvl="0" rtl="0">
              <a:spcBef>
                <a:spcPts val="0"/>
              </a:spcBef>
              <a:buNone/>
            </a:pPr>
            <a:r>
              <a:rPr lang="en-US" dirty="0"/>
              <a:t>TW</a:t>
            </a:r>
          </a:p>
        </p:txBody>
      </p:sp>
      <p:sp>
        <p:nvSpPr>
          <p:cNvPr id="406" name="Shape 406"/>
          <p:cNvSpPr txBox="1">
            <a:spLocks noGrp="1"/>
          </p:cNvSpPr>
          <p:nvPr>
            <p:ph type="sldNum" idx="12"/>
          </p:nvPr>
        </p:nvSpPr>
        <p:spPr>
          <a:xfrm>
            <a:off x="3820769" y="9386364"/>
            <a:ext cx="2922900" cy="4941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39</a:t>
            </a:fld>
            <a:endParaRPr lang="en-US"/>
          </a:p>
        </p:txBody>
      </p:sp>
    </p:spTree>
    <p:extLst>
      <p:ext uri="{BB962C8B-B14F-4D97-AF65-F5344CB8AC3E}">
        <p14:creationId xmlns:p14="http://schemas.microsoft.com/office/powerpoint/2010/main" val="1155259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79375" y="741363"/>
            <a:ext cx="6586538" cy="37052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74529" y="4694039"/>
            <a:ext cx="5396100" cy="4446900"/>
          </a:xfrm>
          <a:prstGeom prst="rect">
            <a:avLst/>
          </a:prstGeom>
        </p:spPr>
        <p:txBody>
          <a:bodyPr lIns="91425" tIns="91425" rIns="91425" bIns="91425" anchor="t" anchorCtr="0">
            <a:noAutofit/>
          </a:bodyPr>
          <a:lstStyle/>
          <a:p>
            <a:pPr lvl="0">
              <a:spcBef>
                <a:spcPts val="0"/>
              </a:spcBef>
              <a:buNone/>
            </a:pPr>
            <a:endParaRP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a:t>
            </a:r>
          </a:p>
          <a:p>
            <a:pPr algn="l"/>
            <a:r>
              <a:rPr lang="en-US" b="1" i="0" dirty="0">
                <a:solidFill>
                  <a:srgbClr val="FF0000"/>
                </a:solidFill>
                <a:effectLst/>
                <a:latin typeface="Helvetica" panose="020B0604020202020204" pitchFamily="34" charset="0"/>
              </a:rPr>
              <a:t>Note: There are several countries to which the export of thermal imaging cameras is prohibited under any circumstances, regardless of the camera resolution or video rate.</a:t>
            </a:r>
            <a:endParaRPr lang="en-US" b="0" i="0" dirty="0">
              <a:solidFill>
                <a:srgbClr val="333333"/>
              </a:solidFill>
              <a:effectLst/>
              <a:latin typeface="Helvetica" panose="020B0604020202020204" pitchFamily="34" charset="0"/>
            </a:endParaRPr>
          </a:p>
          <a:p>
            <a:pPr algn="l"/>
            <a:r>
              <a:rPr lang="en-US" b="1" i="0" dirty="0">
                <a:solidFill>
                  <a:srgbClr val="FF0000"/>
                </a:solidFill>
                <a:effectLst/>
                <a:latin typeface="Helvetica" panose="020B0604020202020204" pitchFamily="34" charset="0"/>
              </a:rPr>
              <a:t>These terrorist supporting countries are: Cuba, Iran, Libya, North Korea, Sudan, and Syria. Export policies governing the export of thermal imaging cameras are established by the U.S. government, and in order for RHP International to comply with the policy requirements, we in turn ensure that our customers agree to these conditions.</a:t>
            </a:r>
            <a:endParaRPr lang="en-US" b="0" i="0" dirty="0">
              <a:solidFill>
                <a:srgbClr val="333333"/>
              </a:solidFill>
              <a:effectLst/>
              <a:latin typeface="Helvetica" panose="020B0604020202020204" pitchFamily="34" charset="0"/>
            </a:endParaRPr>
          </a:p>
          <a:p>
            <a:pPr lvl="0" rtl="0">
              <a:spcBef>
                <a:spcPts val="0"/>
              </a:spcBef>
              <a:buNone/>
            </a:pPr>
            <a:endParaRPr dirty="0"/>
          </a:p>
        </p:txBody>
      </p:sp>
      <p:sp>
        <p:nvSpPr>
          <p:cNvPr id="413" name="Shape 413"/>
          <p:cNvSpPr txBox="1">
            <a:spLocks noGrp="1"/>
          </p:cNvSpPr>
          <p:nvPr>
            <p:ph type="sldNum" idx="12"/>
          </p:nvPr>
        </p:nvSpPr>
        <p:spPr>
          <a:xfrm>
            <a:off x="3820769" y="9386364"/>
            <a:ext cx="2922900" cy="4941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40</a:t>
            </a:fld>
            <a:endParaRPr lang="en-US"/>
          </a:p>
        </p:txBody>
      </p:sp>
    </p:spTree>
    <p:extLst>
      <p:ext uri="{BB962C8B-B14F-4D97-AF65-F5344CB8AC3E}">
        <p14:creationId xmlns:p14="http://schemas.microsoft.com/office/powerpoint/2010/main" val="4015004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79375" y="741363"/>
            <a:ext cx="6586538" cy="37052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74529" y="4694039"/>
            <a:ext cx="5396100" cy="4446900"/>
          </a:xfrm>
          <a:prstGeom prst="rect">
            <a:avLst/>
          </a:prstGeom>
          <a:noFill/>
          <a:ln>
            <a:noFill/>
          </a:ln>
        </p:spPr>
        <p:txBody>
          <a:bodyPr lIns="91425" tIns="45700" rIns="91425" bIns="45700" anchor="t" anchorCtr="0">
            <a:noAutofit/>
          </a:bodyPr>
          <a:lstStyle/>
          <a:p>
            <a:pPr marL="0" marR="0" lvl="0" indent="-69850" algn="l" defTabSz="914400" rtl="0" eaLnBrk="1" fontAlgn="auto" latinLnBrk="0" hangingPunct="1">
              <a:lnSpc>
                <a:spcPct val="100000"/>
              </a:lnSpc>
              <a:spcBef>
                <a:spcPts val="0"/>
              </a:spcBef>
              <a:spcAft>
                <a:spcPts val="0"/>
              </a:spcAft>
              <a:buClrTx/>
              <a:buSzPct val="91666"/>
              <a:buFontTx/>
              <a:buNone/>
              <a:tabLst/>
              <a:defRPr/>
            </a:pPr>
            <a:r>
              <a:rPr lang="en-US" dirty="0"/>
              <a:t>TW</a:t>
            </a:r>
          </a:p>
          <a:p>
            <a:pPr marL="0" marR="0" lvl="0" indent="-69850" algn="l" rtl="0">
              <a:spcBef>
                <a:spcPts val="0"/>
              </a:spcBef>
              <a:buSzPct val="91666"/>
              <a:buNone/>
            </a:pPr>
            <a:endParaRPr dirty="0"/>
          </a:p>
        </p:txBody>
      </p:sp>
      <p:sp>
        <p:nvSpPr>
          <p:cNvPr id="448" name="Shape 448"/>
          <p:cNvSpPr txBox="1">
            <a:spLocks noGrp="1"/>
          </p:cNvSpPr>
          <p:nvPr>
            <p:ph type="sldNum" idx="12"/>
          </p:nvPr>
        </p:nvSpPr>
        <p:spPr>
          <a:xfrm>
            <a:off x="3820769" y="9386364"/>
            <a:ext cx="2922900" cy="4941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92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0" i="0" dirty="0">
                <a:solidFill>
                  <a:schemeClr val="accent1"/>
                </a:solidFill>
                <a:latin typeface="Arial" charset="0"/>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b="0" i="0" dirty="0">
                <a:solidFill>
                  <a:schemeClr val="accent1"/>
                </a:solidFill>
                <a:latin typeface="Arial" charset="0"/>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0" i="0" dirty="0">
                <a:solidFill>
                  <a:schemeClr val="accent1"/>
                </a:solidFill>
                <a:latin typeface="Arial" charset="0"/>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b="0" i="0" dirty="0">
                <a:solidFill>
                  <a:schemeClr val="accent1"/>
                </a:solidFill>
                <a:latin typeface="Arial" charset="0"/>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28ABA-DCBA-764E-AE1F-CCC84A0CD031}" type="datetimeFigureOut">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EB328ABA-DCBA-764E-AE1F-CCC84A0CD031}" type="datetimeFigureOut">
              <a:rPr lang="en-US" smtClean="0"/>
              <a:t>8/31/2022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31532B03-4FAE-904D-93B3-B7A0607686C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0" i="0">
                <a:solidFill>
                  <a:schemeClr val="tx1">
                    <a:lumMod val="75000"/>
                  </a:schemeClr>
                </a:solidFill>
                <a:effectLst>
                  <a:outerShdw blurRad="50800" dist="38100" dir="2700000" algn="tl" rotWithShape="0">
                    <a:srgbClr val="000000">
                      <a:alpha val="43000"/>
                    </a:srgbClr>
                  </a:outerShdw>
                </a:effectLst>
                <a:latin typeface="Arial" charset="0"/>
              </a:defRPr>
            </a:lvl1pPr>
          </a:lstStyle>
          <a:p>
            <a:fld id="{EB328ABA-DCBA-764E-AE1F-CCC84A0CD031}" type="datetimeFigureOut">
              <a:rPr lang="en-US" smtClean="0"/>
              <a:pPr/>
              <a:t>8/31/2022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0" i="0">
                <a:solidFill>
                  <a:schemeClr val="tx1">
                    <a:lumMod val="75000"/>
                  </a:schemeClr>
                </a:solidFill>
                <a:effectLst>
                  <a:outerShdw blurRad="50800" dist="38100" dir="2700000" algn="tl" rotWithShape="0">
                    <a:srgbClr val="000000">
                      <a:alpha val="43000"/>
                    </a:srgbClr>
                  </a:outerShdw>
                </a:effectLst>
                <a:latin typeface="Arial" charset="0"/>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0" i="0">
                <a:solidFill>
                  <a:schemeClr val="tx1">
                    <a:lumMod val="75000"/>
                  </a:schemeClr>
                </a:solidFill>
                <a:effectLst>
                  <a:outerShdw blurRad="50800" dist="38100" dir="2700000" algn="tl" rotWithShape="0">
                    <a:srgbClr val="000000">
                      <a:alpha val="43000"/>
                    </a:srgbClr>
                  </a:outerShdw>
                </a:effectLst>
                <a:latin typeface="Arial" charset="0"/>
              </a:defRPr>
            </a:lvl1pPr>
          </a:lstStyle>
          <a:p>
            <a:fld id="{31532B03-4FAE-904D-93B3-B7A0607686CC}" type="slidenum">
              <a:rPr lang="en-US" smtClean="0"/>
              <a:pPr/>
              <a:t>‹#›</a:t>
            </a:fld>
            <a:endParaRPr lang="en-US" dirty="0"/>
          </a:p>
        </p:txBody>
      </p:sp>
    </p:spTree>
    <p:extLst>
      <p:ext uri="{BB962C8B-B14F-4D97-AF65-F5344CB8AC3E}">
        <p14:creationId xmlns:p14="http://schemas.microsoft.com/office/powerpoint/2010/main" val="740901480"/>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l" defTabSz="457200" rtl="0" eaLnBrk="1" latinLnBrk="0" hangingPunct="1">
        <a:spcBef>
          <a:spcPct val="0"/>
        </a:spcBef>
        <a:buNone/>
        <a:defRPr sz="3200" b="0" i="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Arial"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siusystem.edu/academic-affairs/export-controls/InternationalTravelTips.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siusystem.edu/academic-affairs/export-controls/decision-tree.shtm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lircameras.com/export_condi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wakela@siue.edu" TargetMode="External"/><Relationship Id="rId1" Type="http://schemas.openxmlformats.org/officeDocument/2006/relationships/slideLayout" Target="../slideLayouts/slideLayout2.xml"/><Relationship Id="rId5" Type="http://schemas.openxmlformats.org/officeDocument/2006/relationships/hyperlink" Target="https://siusystem.edu/academic-affairs/export-controls/index.shtml" TargetMode="External"/><Relationship Id="rId4" Type="http://schemas.openxmlformats.org/officeDocument/2006/relationships/hyperlink" Target="mailto:bjmartin@siu.ed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692" y="3266343"/>
            <a:ext cx="3268616" cy="1822109"/>
          </a:xfrm>
          <a:prstGeom prst="rect">
            <a:avLst/>
          </a:prstGeom>
        </p:spPr>
      </p:pic>
      <p:sp>
        <p:nvSpPr>
          <p:cNvPr id="9" name="TextBox 8"/>
          <p:cNvSpPr txBox="1"/>
          <p:nvPr/>
        </p:nvSpPr>
        <p:spPr>
          <a:xfrm>
            <a:off x="1204589" y="920019"/>
            <a:ext cx="9782822" cy="2677656"/>
          </a:xfrm>
          <a:prstGeom prst="rect">
            <a:avLst/>
          </a:prstGeom>
          <a:noFill/>
        </p:spPr>
        <p:txBody>
          <a:bodyPr wrap="square" rtlCol="0">
            <a:spAutoFit/>
          </a:bodyPr>
          <a:lstStyle/>
          <a:p>
            <a:pPr algn="ctr"/>
            <a:endParaRPr lang="en-US" sz="5400" b="1" dirty="0">
              <a:solidFill>
                <a:srgbClr val="FFC000"/>
              </a:solidFill>
              <a:latin typeface="Arial" charset="0"/>
              <a:ea typeface="Arial" charset="0"/>
              <a:cs typeface="Arial" charset="0"/>
            </a:endParaRPr>
          </a:p>
          <a:p>
            <a:pPr algn="ctr"/>
            <a:r>
              <a:rPr lang="en-US" sz="5400" b="1" dirty="0">
                <a:solidFill>
                  <a:srgbClr val="FFC000"/>
                </a:solidFill>
                <a:latin typeface="Arial" charset="0"/>
                <a:ea typeface="Arial" charset="0"/>
                <a:cs typeface="Arial" charset="0"/>
              </a:rPr>
              <a:t>Export Controls </a:t>
            </a:r>
            <a:r>
              <a:rPr lang="en-US" sz="5400" b="1" dirty="0">
                <a:solidFill>
                  <a:srgbClr val="FFC000"/>
                </a:solidFill>
              </a:rPr>
              <a:t>Compliance</a:t>
            </a:r>
          </a:p>
          <a:p>
            <a:pPr algn="ctr"/>
            <a:endParaRPr lang="en-US" sz="6000" b="1" dirty="0">
              <a:solidFill>
                <a:srgbClr val="FFC000"/>
              </a:solidFill>
              <a:latin typeface="Arial" charset="0"/>
              <a:ea typeface="Arial" charset="0"/>
              <a:cs typeface="Arial" charset="0"/>
            </a:endParaRPr>
          </a:p>
        </p:txBody>
      </p:sp>
    </p:spTree>
    <p:extLst>
      <p:ext uri="{BB962C8B-B14F-4D97-AF65-F5344CB8AC3E}">
        <p14:creationId xmlns:p14="http://schemas.microsoft.com/office/powerpoint/2010/main" val="25769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latin typeface="Arial" charset="0"/>
                <a:ea typeface="Arial" charset="0"/>
                <a:cs typeface="Arial" charset="0"/>
              </a:rPr>
              <a:t>EAR: Examples of dual-use items</a:t>
            </a:r>
            <a:endParaRPr lang="en-US" dirty="0">
              <a:solidFill>
                <a:srgbClr val="FFC000"/>
              </a:solidFill>
              <a:effectLst/>
              <a:latin typeface="Arial" charset="0"/>
              <a:ea typeface="Arial" charset="0"/>
              <a:cs typeface="Arial"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9" name="Content Placeholder 2">
            <a:extLst>
              <a:ext uri="{FF2B5EF4-FFF2-40B4-BE49-F238E27FC236}">
                <a16:creationId xmlns:a16="http://schemas.microsoft.com/office/drawing/2014/main" id="{3D74F46E-15BF-4D07-AFBB-7F46B84DC6E1}"/>
              </a:ext>
            </a:extLst>
          </p:cNvPr>
          <p:cNvSpPr>
            <a:spLocks noGrp="1"/>
          </p:cNvSpPr>
          <p:nvPr/>
        </p:nvSpPr>
        <p:spPr>
          <a:xfrm>
            <a:off x="609600" y="1166019"/>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a:p>
            <a:endParaRPr lang="en-US" dirty="0"/>
          </a:p>
        </p:txBody>
      </p:sp>
      <p:sp>
        <p:nvSpPr>
          <p:cNvPr id="11" name="Content Placeholder 2">
            <a:extLst>
              <a:ext uri="{FF2B5EF4-FFF2-40B4-BE49-F238E27FC236}">
                <a16:creationId xmlns:a16="http://schemas.microsoft.com/office/drawing/2014/main" id="{60F3DDB1-D993-493B-8DC7-91351B7ACCEE}"/>
              </a:ext>
            </a:extLst>
          </p:cNvPr>
          <p:cNvSpPr>
            <a:spLocks noGrp="1"/>
          </p:cNvSpPr>
          <p:nvPr/>
        </p:nvSpPr>
        <p:spPr>
          <a:xfrm>
            <a:off x="762000" y="1318419"/>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2" name="Content Placeholder 2">
            <a:extLst>
              <a:ext uri="{FF2B5EF4-FFF2-40B4-BE49-F238E27FC236}">
                <a16:creationId xmlns:a16="http://schemas.microsoft.com/office/drawing/2014/main" id="{731DFD67-B921-4795-8B41-D7A31CFBCFC6}"/>
              </a:ext>
            </a:extLst>
          </p:cNvPr>
          <p:cNvSpPr>
            <a:spLocks noGrp="1"/>
          </p:cNvSpPr>
          <p:nvPr/>
        </p:nvSpPr>
        <p:spPr>
          <a:xfrm>
            <a:off x="914400" y="1470819"/>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 name="Content Placeholder 2">
            <a:extLst>
              <a:ext uri="{FF2B5EF4-FFF2-40B4-BE49-F238E27FC236}">
                <a16:creationId xmlns:a16="http://schemas.microsoft.com/office/drawing/2014/main" id="{63625921-AC72-45FE-9737-DADCB827160E}"/>
              </a:ext>
            </a:extLst>
          </p:cNvPr>
          <p:cNvSpPr>
            <a:spLocks noGrp="1"/>
          </p:cNvSpPr>
          <p:nvPr/>
        </p:nvSpPr>
        <p:spPr>
          <a:xfrm>
            <a:off x="1066800" y="1623219"/>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9" name="Content Placeholder 2">
            <a:extLst>
              <a:ext uri="{FF2B5EF4-FFF2-40B4-BE49-F238E27FC236}">
                <a16:creationId xmlns:a16="http://schemas.microsoft.com/office/drawing/2014/main" id="{AFDEF619-054C-462E-965A-62E98E082BAF}"/>
              </a:ext>
            </a:extLst>
          </p:cNvPr>
          <p:cNvSpPr>
            <a:spLocks noGrp="1"/>
          </p:cNvSpPr>
          <p:nvPr>
            <p:ph idx="1"/>
          </p:nvPr>
        </p:nvSpPr>
        <p:spPr>
          <a:xfrm>
            <a:off x="1085334" y="1998757"/>
            <a:ext cx="9905998" cy="3124201"/>
          </a:xfrm>
        </p:spPr>
        <p:txBody>
          <a:bodyPr/>
          <a:lstStyle/>
          <a:p>
            <a:pPr marL="0" indent="0">
              <a:buNone/>
            </a:pPr>
            <a:endParaRPr lang="en-US" dirty="0"/>
          </a:p>
          <a:p>
            <a:endParaRPr lang="en-US" dirty="0"/>
          </a:p>
        </p:txBody>
      </p:sp>
      <p:sp>
        <p:nvSpPr>
          <p:cNvPr id="60" name="Text Box 7">
            <a:extLst>
              <a:ext uri="{FF2B5EF4-FFF2-40B4-BE49-F238E27FC236}">
                <a16:creationId xmlns:a16="http://schemas.microsoft.com/office/drawing/2014/main" id="{1C66DEDA-B787-421B-BAC4-6A8C219E3DD9}"/>
              </a:ext>
            </a:extLst>
          </p:cNvPr>
          <p:cNvSpPr txBox="1">
            <a:spLocks noChangeArrowheads="1"/>
          </p:cNvSpPr>
          <p:nvPr/>
        </p:nvSpPr>
        <p:spPr bwMode="auto">
          <a:xfrm>
            <a:off x="4546536" y="1915216"/>
            <a:ext cx="2926080" cy="822960"/>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2400" dirty="0">
                <a:solidFill>
                  <a:prstClr val="black"/>
                </a:solidFill>
                <a:latin typeface="+mn-lt"/>
              </a:rPr>
              <a:t>Machine</a:t>
            </a:r>
            <a:br>
              <a:rPr lang="en-US" altLang="en-US" sz="2400" dirty="0">
                <a:solidFill>
                  <a:prstClr val="black"/>
                </a:solidFill>
                <a:latin typeface="+mn-lt"/>
              </a:rPr>
            </a:br>
            <a:r>
              <a:rPr lang="en-US" altLang="en-US" sz="2400" dirty="0">
                <a:solidFill>
                  <a:prstClr val="black"/>
                </a:solidFill>
                <a:latin typeface="+mn-lt"/>
              </a:rPr>
              <a:t>Tools</a:t>
            </a:r>
          </a:p>
        </p:txBody>
      </p:sp>
      <p:sp>
        <p:nvSpPr>
          <p:cNvPr id="61" name="Text Box 18">
            <a:extLst>
              <a:ext uri="{FF2B5EF4-FFF2-40B4-BE49-F238E27FC236}">
                <a16:creationId xmlns:a16="http://schemas.microsoft.com/office/drawing/2014/main" id="{784EEB42-B048-4447-8A4C-019FF73C37F5}"/>
              </a:ext>
            </a:extLst>
          </p:cNvPr>
          <p:cNvSpPr txBox="1">
            <a:spLocks noChangeArrowheads="1"/>
          </p:cNvSpPr>
          <p:nvPr/>
        </p:nvSpPr>
        <p:spPr bwMode="auto">
          <a:xfrm>
            <a:off x="4566064" y="2836149"/>
            <a:ext cx="2926080" cy="822960"/>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2400" dirty="0">
                <a:solidFill>
                  <a:prstClr val="black"/>
                </a:solidFill>
                <a:latin typeface="+mn-lt"/>
              </a:rPr>
              <a:t>Carbon</a:t>
            </a:r>
            <a:br>
              <a:rPr lang="en-US" altLang="en-US" sz="2400" dirty="0">
                <a:solidFill>
                  <a:prstClr val="black"/>
                </a:solidFill>
                <a:latin typeface="+mn-lt"/>
              </a:rPr>
            </a:br>
            <a:r>
              <a:rPr lang="en-US" altLang="en-US" sz="2400" dirty="0">
                <a:solidFill>
                  <a:prstClr val="black"/>
                </a:solidFill>
                <a:latin typeface="+mn-lt"/>
              </a:rPr>
              <a:t>Fibers</a:t>
            </a:r>
          </a:p>
        </p:txBody>
      </p:sp>
      <p:sp>
        <p:nvSpPr>
          <p:cNvPr id="62" name="Text Box 34">
            <a:extLst>
              <a:ext uri="{FF2B5EF4-FFF2-40B4-BE49-F238E27FC236}">
                <a16:creationId xmlns:a16="http://schemas.microsoft.com/office/drawing/2014/main" id="{D8BA57E0-B923-498C-A3A9-0DEAAB642966}"/>
              </a:ext>
            </a:extLst>
          </p:cNvPr>
          <p:cNvSpPr txBox="1">
            <a:spLocks noChangeArrowheads="1"/>
          </p:cNvSpPr>
          <p:nvPr/>
        </p:nvSpPr>
        <p:spPr bwMode="auto">
          <a:xfrm>
            <a:off x="4566064" y="3765275"/>
            <a:ext cx="2926080" cy="822960"/>
          </a:xfrm>
          <a:prstGeom prst="rect">
            <a:avLst/>
          </a:prstGeom>
          <a:solidFill>
            <a:schemeClr val="tx2">
              <a:lumMod val="20000"/>
              <a:lumOff val="80000"/>
            </a:schemeClr>
          </a:solidFill>
          <a:ln>
            <a:noFill/>
          </a:ln>
        </p:spPr>
        <p:txBody>
          <a:bodyPr anchor="ctr">
            <a:no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2400" dirty="0">
                <a:solidFill>
                  <a:prstClr val="black"/>
                </a:solidFill>
                <a:latin typeface="+mn-lt"/>
              </a:rPr>
              <a:t> </a:t>
            </a:r>
            <a:r>
              <a:rPr lang="en-US" altLang="en-US" sz="2400" dirty="0" err="1">
                <a:solidFill>
                  <a:prstClr val="black"/>
                </a:solidFill>
                <a:latin typeface="+mn-lt"/>
              </a:rPr>
              <a:t>Thiodiglycol</a:t>
            </a:r>
            <a:endParaRPr lang="en-US" altLang="en-US" sz="2400" dirty="0">
              <a:solidFill>
                <a:prstClr val="black"/>
              </a:solidFill>
              <a:latin typeface="+mn-lt"/>
            </a:endParaRPr>
          </a:p>
        </p:txBody>
      </p:sp>
      <p:sp>
        <p:nvSpPr>
          <p:cNvPr id="63" name="Text Box 26">
            <a:extLst>
              <a:ext uri="{FF2B5EF4-FFF2-40B4-BE49-F238E27FC236}">
                <a16:creationId xmlns:a16="http://schemas.microsoft.com/office/drawing/2014/main" id="{6539B0FD-79CC-4C7D-A78A-C203BFFE69FE}"/>
              </a:ext>
            </a:extLst>
          </p:cNvPr>
          <p:cNvSpPr txBox="1">
            <a:spLocks noChangeArrowheads="1"/>
          </p:cNvSpPr>
          <p:nvPr/>
        </p:nvSpPr>
        <p:spPr bwMode="auto">
          <a:xfrm>
            <a:off x="4554791" y="4684755"/>
            <a:ext cx="2926080" cy="822960"/>
          </a:xfrm>
          <a:prstGeom prst="rect">
            <a:avLst/>
          </a:prstGeom>
          <a:solidFill>
            <a:schemeClr val="accent3">
              <a:lumMod val="40000"/>
              <a:lumOff val="60000"/>
            </a:schemeClr>
          </a:solidFill>
          <a:ln>
            <a:noFill/>
          </a:ln>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2400" dirty="0">
                <a:solidFill>
                  <a:prstClr val="black"/>
                </a:solidFill>
                <a:latin typeface="+mn-lt"/>
              </a:rPr>
              <a:t>Freeze-Drying Equipment</a:t>
            </a:r>
          </a:p>
        </p:txBody>
      </p:sp>
      <p:sp>
        <p:nvSpPr>
          <p:cNvPr id="64" name="TextBox 63">
            <a:extLst>
              <a:ext uri="{FF2B5EF4-FFF2-40B4-BE49-F238E27FC236}">
                <a16:creationId xmlns:a16="http://schemas.microsoft.com/office/drawing/2014/main" id="{9753CC68-F658-4AF9-BD2A-1DE0A41DD744}"/>
              </a:ext>
            </a:extLst>
          </p:cNvPr>
          <p:cNvSpPr txBox="1"/>
          <p:nvPr/>
        </p:nvSpPr>
        <p:spPr>
          <a:xfrm>
            <a:off x="710622" y="1255060"/>
            <a:ext cx="2566219" cy="461665"/>
          </a:xfrm>
          <a:prstGeom prst="rect">
            <a:avLst/>
          </a:prstGeom>
          <a:noFill/>
        </p:spPr>
        <p:txBody>
          <a:bodyPr wrap="square" rtlCol="0">
            <a:spAutoFit/>
          </a:bodyPr>
          <a:lstStyle/>
          <a:p>
            <a:pPr algn="ctr"/>
            <a:r>
              <a:rPr lang="en-US" sz="2400" b="1" dirty="0"/>
              <a:t>Use of Concern</a:t>
            </a:r>
          </a:p>
        </p:txBody>
      </p:sp>
      <p:sp>
        <p:nvSpPr>
          <p:cNvPr id="65" name="TextBox 64">
            <a:extLst>
              <a:ext uri="{FF2B5EF4-FFF2-40B4-BE49-F238E27FC236}">
                <a16:creationId xmlns:a16="http://schemas.microsoft.com/office/drawing/2014/main" id="{1080EE2E-3FB3-4284-B79F-6AEC1941C2E9}"/>
              </a:ext>
            </a:extLst>
          </p:cNvPr>
          <p:cNvSpPr txBox="1"/>
          <p:nvPr/>
        </p:nvSpPr>
        <p:spPr>
          <a:xfrm>
            <a:off x="8546464" y="1255168"/>
            <a:ext cx="2663386" cy="461665"/>
          </a:xfrm>
          <a:prstGeom prst="rect">
            <a:avLst/>
          </a:prstGeom>
          <a:noFill/>
        </p:spPr>
        <p:txBody>
          <a:bodyPr wrap="square" rtlCol="0">
            <a:spAutoFit/>
          </a:bodyPr>
          <a:lstStyle/>
          <a:p>
            <a:pPr algn="ctr"/>
            <a:r>
              <a:rPr lang="en-US" sz="2400" b="1" dirty="0"/>
              <a:t>Legitimate Use</a:t>
            </a:r>
          </a:p>
        </p:txBody>
      </p:sp>
      <p:sp>
        <p:nvSpPr>
          <p:cNvPr id="66" name="TextBox 65">
            <a:extLst>
              <a:ext uri="{FF2B5EF4-FFF2-40B4-BE49-F238E27FC236}">
                <a16:creationId xmlns:a16="http://schemas.microsoft.com/office/drawing/2014/main" id="{A34EC054-A24F-4AB9-9F47-23A21F7E099A}"/>
              </a:ext>
            </a:extLst>
          </p:cNvPr>
          <p:cNvSpPr txBox="1"/>
          <p:nvPr/>
        </p:nvSpPr>
        <p:spPr>
          <a:xfrm>
            <a:off x="8383324" y="2135801"/>
            <a:ext cx="3236142" cy="369332"/>
          </a:xfrm>
          <a:prstGeom prst="rect">
            <a:avLst/>
          </a:prstGeom>
          <a:noFill/>
        </p:spPr>
        <p:txBody>
          <a:bodyPr wrap="none" rtlCol="0">
            <a:spAutoFit/>
          </a:bodyPr>
          <a:lstStyle/>
          <a:p>
            <a:r>
              <a:rPr lang="en-US" dirty="0"/>
              <a:t>Machine Parts and Components</a:t>
            </a:r>
          </a:p>
        </p:txBody>
      </p:sp>
      <p:sp>
        <p:nvSpPr>
          <p:cNvPr id="67" name="TextBox 66">
            <a:extLst>
              <a:ext uri="{FF2B5EF4-FFF2-40B4-BE49-F238E27FC236}">
                <a16:creationId xmlns:a16="http://schemas.microsoft.com/office/drawing/2014/main" id="{194A92B1-105E-4FF4-A089-2FB32D74F579}"/>
              </a:ext>
            </a:extLst>
          </p:cNvPr>
          <p:cNvSpPr txBox="1"/>
          <p:nvPr/>
        </p:nvSpPr>
        <p:spPr>
          <a:xfrm>
            <a:off x="8383324" y="3062963"/>
            <a:ext cx="2861424" cy="369332"/>
          </a:xfrm>
          <a:prstGeom prst="rect">
            <a:avLst/>
          </a:prstGeom>
          <a:noFill/>
        </p:spPr>
        <p:txBody>
          <a:bodyPr wrap="none" rtlCol="0">
            <a:spAutoFit/>
          </a:bodyPr>
          <a:lstStyle/>
          <a:p>
            <a:r>
              <a:rPr lang="en-US" dirty="0"/>
              <a:t>Golf club shafts, Fishing rods</a:t>
            </a:r>
          </a:p>
        </p:txBody>
      </p:sp>
      <p:sp>
        <p:nvSpPr>
          <p:cNvPr id="68" name="TextBox 67">
            <a:extLst>
              <a:ext uri="{FF2B5EF4-FFF2-40B4-BE49-F238E27FC236}">
                <a16:creationId xmlns:a16="http://schemas.microsoft.com/office/drawing/2014/main" id="{3BC24396-E573-45E1-81AA-1F0FF24A2B7F}"/>
              </a:ext>
            </a:extLst>
          </p:cNvPr>
          <p:cNvSpPr txBox="1"/>
          <p:nvPr/>
        </p:nvSpPr>
        <p:spPr>
          <a:xfrm>
            <a:off x="8383324" y="3986867"/>
            <a:ext cx="1913216" cy="369332"/>
          </a:xfrm>
          <a:prstGeom prst="rect">
            <a:avLst/>
          </a:prstGeom>
          <a:noFill/>
        </p:spPr>
        <p:txBody>
          <a:bodyPr wrap="none" rtlCol="0">
            <a:spAutoFit/>
          </a:bodyPr>
          <a:lstStyle/>
          <a:p>
            <a:r>
              <a:rPr lang="en-US" dirty="0"/>
              <a:t>Plastics, Dyes, Inks</a:t>
            </a:r>
          </a:p>
        </p:txBody>
      </p:sp>
      <p:sp>
        <p:nvSpPr>
          <p:cNvPr id="69" name="TextBox 68">
            <a:extLst>
              <a:ext uri="{FF2B5EF4-FFF2-40B4-BE49-F238E27FC236}">
                <a16:creationId xmlns:a16="http://schemas.microsoft.com/office/drawing/2014/main" id="{8D41352F-8A9F-4AAE-9F8E-3BD310C4D2B7}"/>
              </a:ext>
            </a:extLst>
          </p:cNvPr>
          <p:cNvSpPr txBox="1"/>
          <p:nvPr/>
        </p:nvSpPr>
        <p:spPr>
          <a:xfrm>
            <a:off x="8383324" y="4915732"/>
            <a:ext cx="1494833" cy="369332"/>
          </a:xfrm>
          <a:prstGeom prst="rect">
            <a:avLst/>
          </a:prstGeom>
          <a:noFill/>
        </p:spPr>
        <p:txBody>
          <a:bodyPr wrap="none" rtlCol="0">
            <a:spAutoFit/>
          </a:bodyPr>
          <a:lstStyle/>
          <a:p>
            <a:r>
              <a:rPr lang="en-US" dirty="0"/>
              <a:t>Instant Coffee</a:t>
            </a:r>
          </a:p>
        </p:txBody>
      </p:sp>
      <p:sp>
        <p:nvSpPr>
          <p:cNvPr id="70" name="TextBox 69">
            <a:extLst>
              <a:ext uri="{FF2B5EF4-FFF2-40B4-BE49-F238E27FC236}">
                <a16:creationId xmlns:a16="http://schemas.microsoft.com/office/drawing/2014/main" id="{0294AE88-B8FC-4973-9EF7-D8451C39E7A4}"/>
              </a:ext>
            </a:extLst>
          </p:cNvPr>
          <p:cNvSpPr txBox="1"/>
          <p:nvPr/>
        </p:nvSpPr>
        <p:spPr>
          <a:xfrm>
            <a:off x="458041" y="3062963"/>
            <a:ext cx="3072223" cy="369332"/>
          </a:xfrm>
          <a:prstGeom prst="rect">
            <a:avLst/>
          </a:prstGeom>
          <a:noFill/>
        </p:spPr>
        <p:txBody>
          <a:bodyPr wrap="square" rtlCol="0">
            <a:spAutoFit/>
          </a:bodyPr>
          <a:lstStyle/>
          <a:p>
            <a:pPr algn="r"/>
            <a:r>
              <a:rPr lang="en-US" dirty="0"/>
              <a:t>Missile Components</a:t>
            </a:r>
          </a:p>
        </p:txBody>
      </p:sp>
      <p:sp>
        <p:nvSpPr>
          <p:cNvPr id="71" name="TextBox 70">
            <a:extLst>
              <a:ext uri="{FF2B5EF4-FFF2-40B4-BE49-F238E27FC236}">
                <a16:creationId xmlns:a16="http://schemas.microsoft.com/office/drawing/2014/main" id="{C85A16AC-B472-4CC3-A5B7-2739A3A07C24}"/>
              </a:ext>
            </a:extLst>
          </p:cNvPr>
          <p:cNvSpPr txBox="1"/>
          <p:nvPr/>
        </p:nvSpPr>
        <p:spPr>
          <a:xfrm>
            <a:off x="458040" y="3992089"/>
            <a:ext cx="3073065" cy="369332"/>
          </a:xfrm>
          <a:prstGeom prst="rect">
            <a:avLst/>
          </a:prstGeom>
          <a:noFill/>
        </p:spPr>
        <p:txBody>
          <a:bodyPr wrap="square" rtlCol="0">
            <a:spAutoFit/>
          </a:bodyPr>
          <a:lstStyle/>
          <a:p>
            <a:pPr algn="r"/>
            <a:r>
              <a:rPr lang="en-US" dirty="0"/>
              <a:t>Mustard Gas</a:t>
            </a:r>
          </a:p>
        </p:txBody>
      </p:sp>
      <p:sp>
        <p:nvSpPr>
          <p:cNvPr id="72" name="TextBox 71">
            <a:extLst>
              <a:ext uri="{FF2B5EF4-FFF2-40B4-BE49-F238E27FC236}">
                <a16:creationId xmlns:a16="http://schemas.microsoft.com/office/drawing/2014/main" id="{EA6BB8AF-8A48-4929-9ABA-26391C762300}"/>
              </a:ext>
            </a:extLst>
          </p:cNvPr>
          <p:cNvSpPr txBox="1"/>
          <p:nvPr/>
        </p:nvSpPr>
        <p:spPr>
          <a:xfrm>
            <a:off x="457200" y="4781042"/>
            <a:ext cx="3073064" cy="646331"/>
          </a:xfrm>
          <a:prstGeom prst="rect">
            <a:avLst/>
          </a:prstGeom>
          <a:noFill/>
        </p:spPr>
        <p:txBody>
          <a:bodyPr wrap="square" rtlCol="0">
            <a:spAutoFit/>
          </a:bodyPr>
          <a:lstStyle/>
          <a:p>
            <a:pPr algn="r"/>
            <a:r>
              <a:rPr lang="en-US" dirty="0"/>
              <a:t>Stabilize biological agents for biological weapons</a:t>
            </a:r>
          </a:p>
        </p:txBody>
      </p:sp>
      <p:cxnSp>
        <p:nvCxnSpPr>
          <p:cNvPr id="73" name="Straight Arrow Connector 72">
            <a:extLst>
              <a:ext uri="{FF2B5EF4-FFF2-40B4-BE49-F238E27FC236}">
                <a16:creationId xmlns:a16="http://schemas.microsoft.com/office/drawing/2014/main" id="{A8BE7F0A-FA97-4902-848C-8DAC4DBED0A1}"/>
              </a:ext>
            </a:extLst>
          </p:cNvPr>
          <p:cNvCxnSpPr>
            <a:stCxn id="60" idx="3"/>
            <a:endCxn id="66" idx="1"/>
          </p:cNvCxnSpPr>
          <p:nvPr/>
        </p:nvCxnSpPr>
        <p:spPr>
          <a:xfrm flipV="1">
            <a:off x="7472616" y="2320467"/>
            <a:ext cx="910708" cy="6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F44A478-0D13-4CDD-B27B-B7C9D5545213}"/>
              </a:ext>
            </a:extLst>
          </p:cNvPr>
          <p:cNvCxnSpPr>
            <a:stCxn id="61" idx="3"/>
            <a:endCxn id="67" idx="1"/>
          </p:cNvCxnSpPr>
          <p:nvPr/>
        </p:nvCxnSpPr>
        <p:spPr>
          <a:xfrm>
            <a:off x="7492144" y="3247629"/>
            <a:ext cx="8911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282C93A-9041-4464-9138-7F82A07DEB15}"/>
              </a:ext>
            </a:extLst>
          </p:cNvPr>
          <p:cNvCxnSpPr>
            <a:stCxn id="62" idx="3"/>
            <a:endCxn id="68" idx="1"/>
          </p:cNvCxnSpPr>
          <p:nvPr/>
        </p:nvCxnSpPr>
        <p:spPr>
          <a:xfrm flipV="1">
            <a:off x="7492144" y="4171533"/>
            <a:ext cx="891180" cy="5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FCE0E342-F829-4A5D-9300-1C7A429F479A}"/>
              </a:ext>
            </a:extLst>
          </p:cNvPr>
          <p:cNvCxnSpPr>
            <a:stCxn id="63" idx="3"/>
            <a:endCxn id="69" idx="1"/>
          </p:cNvCxnSpPr>
          <p:nvPr/>
        </p:nvCxnSpPr>
        <p:spPr>
          <a:xfrm>
            <a:off x="7480871" y="5096235"/>
            <a:ext cx="902453" cy="4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70D8916-CC23-4EAD-9321-8C1795D4A901}"/>
              </a:ext>
            </a:extLst>
          </p:cNvPr>
          <p:cNvCxnSpPr>
            <a:stCxn id="63" idx="1"/>
            <a:endCxn id="72" idx="3"/>
          </p:cNvCxnSpPr>
          <p:nvPr/>
        </p:nvCxnSpPr>
        <p:spPr>
          <a:xfrm flipH="1">
            <a:off x="3530264" y="5096235"/>
            <a:ext cx="1024527" cy="7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7522CF3-3405-4F2F-9ACB-D58FD39C58E3}"/>
              </a:ext>
            </a:extLst>
          </p:cNvPr>
          <p:cNvCxnSpPr>
            <a:stCxn id="62" idx="1"/>
            <a:endCxn id="71" idx="3"/>
          </p:cNvCxnSpPr>
          <p:nvPr/>
        </p:nvCxnSpPr>
        <p:spPr>
          <a:xfrm flipH="1">
            <a:off x="3531105" y="4176755"/>
            <a:ext cx="1034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F4D1C831-AEFB-4CC8-95B7-4BA504F286D5}"/>
              </a:ext>
            </a:extLst>
          </p:cNvPr>
          <p:cNvCxnSpPr>
            <a:stCxn id="61" idx="1"/>
            <a:endCxn id="70" idx="3"/>
          </p:cNvCxnSpPr>
          <p:nvPr/>
        </p:nvCxnSpPr>
        <p:spPr>
          <a:xfrm flipH="1">
            <a:off x="3530264" y="3247629"/>
            <a:ext cx="1035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AB03DEA-A127-43A4-B6E5-C2987E60600B}"/>
              </a:ext>
            </a:extLst>
          </p:cNvPr>
          <p:cNvCxnSpPr>
            <a:stCxn id="60" idx="1"/>
          </p:cNvCxnSpPr>
          <p:nvPr/>
        </p:nvCxnSpPr>
        <p:spPr>
          <a:xfrm flipH="1" flipV="1">
            <a:off x="3534275" y="2320177"/>
            <a:ext cx="1012261" cy="6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483511B4-B0B3-4F30-BB41-A9E99DBC9B93}"/>
              </a:ext>
            </a:extLst>
          </p:cNvPr>
          <p:cNvSpPr txBox="1"/>
          <p:nvPr/>
        </p:nvSpPr>
        <p:spPr>
          <a:xfrm>
            <a:off x="609600" y="2011944"/>
            <a:ext cx="2926081" cy="646331"/>
          </a:xfrm>
          <a:prstGeom prst="rect">
            <a:avLst/>
          </a:prstGeom>
          <a:noFill/>
        </p:spPr>
        <p:txBody>
          <a:bodyPr wrap="square">
            <a:spAutoFit/>
          </a:bodyPr>
          <a:lstStyle/>
          <a:p>
            <a:pPr algn="r"/>
            <a:r>
              <a:rPr lang="en-US" dirty="0"/>
              <a:t>Gas centrifuge, </a:t>
            </a:r>
          </a:p>
          <a:p>
            <a:pPr algn="r"/>
            <a:r>
              <a:rPr lang="en-US" dirty="0"/>
              <a:t>Fabrication of WMD</a:t>
            </a:r>
          </a:p>
        </p:txBody>
      </p:sp>
    </p:spTree>
    <p:extLst>
      <p:ext uri="{BB962C8B-B14F-4D97-AF65-F5344CB8AC3E}">
        <p14:creationId xmlns:p14="http://schemas.microsoft.com/office/powerpoint/2010/main" val="401984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9670" y="401414"/>
            <a:ext cx="9745083" cy="317381"/>
          </a:xfrm>
        </p:spPr>
        <p:txBody>
          <a:bodyPr>
            <a:noAutofit/>
          </a:bodyPr>
          <a:lstStyle/>
          <a:p>
            <a:r>
              <a:rPr lang="en-US" b="1" dirty="0">
                <a:solidFill>
                  <a:srgbClr val="FFC000"/>
                </a:solidFill>
                <a:effectLst/>
                <a:latin typeface="Arial" charset="0"/>
                <a:ea typeface="Arial" charset="0"/>
                <a:cs typeface="Arial" charset="0"/>
              </a:rPr>
              <a:t>ITAR: U.S. Munitions List (USML)</a:t>
            </a:r>
            <a:endParaRPr lang="en-US" dirty="0">
              <a:solidFill>
                <a:srgbClr val="FFC000"/>
              </a:solidFill>
              <a:effectLst/>
              <a:latin typeface="Arial" charset="0"/>
              <a:ea typeface="Arial" charset="0"/>
              <a:cs typeface="Arial"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9" name="TextBox 8">
            <a:extLst>
              <a:ext uri="{FF2B5EF4-FFF2-40B4-BE49-F238E27FC236}">
                <a16:creationId xmlns:a16="http://schemas.microsoft.com/office/drawing/2014/main" id="{134265E3-6134-4664-805C-B264BE5B1200}"/>
              </a:ext>
            </a:extLst>
          </p:cNvPr>
          <p:cNvSpPr txBox="1"/>
          <p:nvPr/>
        </p:nvSpPr>
        <p:spPr>
          <a:xfrm>
            <a:off x="729670" y="1127539"/>
            <a:ext cx="612569" cy="5109091"/>
          </a:xfrm>
          <a:prstGeom prst="rect">
            <a:avLst/>
          </a:prstGeom>
          <a:noFill/>
        </p:spPr>
        <p:txBody>
          <a:bodyPr wrap="square">
            <a:spAutoFit/>
          </a:bodyPr>
          <a:lstStyle/>
          <a:p>
            <a:pPr>
              <a:buClr>
                <a:srgbClr val="FFC000"/>
              </a:buClr>
              <a:buSzPct val="120000"/>
            </a:pPr>
            <a:r>
              <a:rPr lang="en-US" sz="1400" dirty="0">
                <a:latin typeface="Arial" charset="0"/>
                <a:ea typeface="Arial" charset="0"/>
                <a:cs typeface="Arial" charset="0"/>
              </a:rPr>
              <a:t>I</a:t>
            </a:r>
          </a:p>
          <a:p>
            <a:pPr>
              <a:buClr>
                <a:srgbClr val="FFC000"/>
              </a:buClr>
              <a:buSzPct val="120000"/>
            </a:pPr>
            <a:r>
              <a:rPr lang="en-US" sz="1400" dirty="0">
                <a:latin typeface="Arial" charset="0"/>
                <a:ea typeface="Arial" charset="0"/>
                <a:cs typeface="Arial" charset="0"/>
              </a:rPr>
              <a:t>II</a:t>
            </a:r>
          </a:p>
          <a:p>
            <a:pPr>
              <a:buClr>
                <a:srgbClr val="FFC000"/>
              </a:buClr>
              <a:buSzPct val="120000"/>
            </a:pPr>
            <a:r>
              <a:rPr lang="en-US" sz="1400" dirty="0">
                <a:latin typeface="Arial" charset="0"/>
                <a:ea typeface="Arial" charset="0"/>
                <a:cs typeface="Arial" charset="0"/>
              </a:rPr>
              <a:t>III</a:t>
            </a:r>
          </a:p>
          <a:p>
            <a:pPr>
              <a:buClr>
                <a:srgbClr val="FFC000"/>
              </a:buClr>
              <a:buSzPct val="120000"/>
            </a:pPr>
            <a:r>
              <a:rPr lang="en-US" sz="1400" dirty="0">
                <a:latin typeface="Arial" charset="0"/>
                <a:ea typeface="Arial" charset="0"/>
                <a:cs typeface="Arial" charset="0"/>
              </a:rPr>
              <a:t>IV</a:t>
            </a:r>
          </a:p>
          <a:p>
            <a:pPr>
              <a:buClr>
                <a:srgbClr val="FFC000"/>
              </a:buClr>
              <a:buSzPct val="120000"/>
            </a:pPr>
            <a:r>
              <a:rPr lang="en-US" sz="1400" dirty="0">
                <a:latin typeface="Arial" charset="0"/>
                <a:ea typeface="Arial" charset="0"/>
                <a:cs typeface="Arial" charset="0"/>
              </a:rPr>
              <a:t>V</a:t>
            </a:r>
          </a:p>
          <a:p>
            <a:pPr>
              <a:buClr>
                <a:srgbClr val="FFC000"/>
              </a:buClr>
              <a:buSzPct val="120000"/>
            </a:pPr>
            <a:r>
              <a:rPr lang="en-US" sz="1400" dirty="0">
                <a:latin typeface="Arial" charset="0"/>
                <a:ea typeface="Arial" charset="0"/>
                <a:cs typeface="Arial" charset="0"/>
              </a:rPr>
              <a:t>VI</a:t>
            </a:r>
          </a:p>
          <a:p>
            <a:pPr>
              <a:buClr>
                <a:srgbClr val="FFC000"/>
              </a:buClr>
              <a:buSzPct val="120000"/>
            </a:pPr>
            <a:r>
              <a:rPr lang="en-US" sz="1400" dirty="0">
                <a:latin typeface="Arial" charset="0"/>
                <a:ea typeface="Arial" charset="0"/>
                <a:cs typeface="Arial" charset="0"/>
              </a:rPr>
              <a:t>VII</a:t>
            </a:r>
          </a:p>
          <a:p>
            <a:pPr>
              <a:buClr>
                <a:srgbClr val="FFC000"/>
              </a:buClr>
              <a:buSzPct val="120000"/>
            </a:pPr>
            <a:r>
              <a:rPr lang="en-US" sz="1400" dirty="0">
                <a:latin typeface="Arial" charset="0"/>
                <a:ea typeface="Arial" charset="0"/>
                <a:cs typeface="Arial" charset="0"/>
              </a:rPr>
              <a:t>VIII</a:t>
            </a:r>
          </a:p>
          <a:p>
            <a:pPr>
              <a:buClr>
                <a:srgbClr val="FFC000"/>
              </a:buClr>
              <a:buSzPct val="120000"/>
            </a:pPr>
            <a:r>
              <a:rPr lang="en-US" sz="1400" dirty="0">
                <a:latin typeface="Arial" charset="0"/>
                <a:ea typeface="Arial" charset="0"/>
                <a:cs typeface="Arial" charset="0"/>
              </a:rPr>
              <a:t>IX</a:t>
            </a:r>
          </a:p>
          <a:p>
            <a:pPr>
              <a:buClr>
                <a:srgbClr val="FFC000"/>
              </a:buClr>
              <a:buSzPct val="120000"/>
            </a:pPr>
            <a:r>
              <a:rPr lang="en-US" sz="1400" dirty="0">
                <a:latin typeface="Arial" charset="0"/>
                <a:ea typeface="Arial" charset="0"/>
                <a:cs typeface="Arial" charset="0"/>
              </a:rPr>
              <a:t>X</a:t>
            </a:r>
          </a:p>
          <a:p>
            <a:pPr>
              <a:buClr>
                <a:srgbClr val="FFC000"/>
              </a:buClr>
              <a:buSzPct val="120000"/>
            </a:pPr>
            <a:r>
              <a:rPr lang="en-US" sz="1400" dirty="0">
                <a:latin typeface="Arial" charset="0"/>
                <a:ea typeface="Arial" charset="0"/>
                <a:cs typeface="Arial" charset="0"/>
              </a:rPr>
              <a:t>XI</a:t>
            </a:r>
          </a:p>
          <a:p>
            <a:pPr>
              <a:buClr>
                <a:srgbClr val="FFC000"/>
              </a:buClr>
              <a:buSzPct val="120000"/>
            </a:pPr>
            <a:r>
              <a:rPr lang="en-US" sz="1400" dirty="0">
                <a:latin typeface="Arial" charset="0"/>
                <a:ea typeface="Arial" charset="0"/>
                <a:cs typeface="Arial" charset="0"/>
              </a:rPr>
              <a:t>XII</a:t>
            </a:r>
          </a:p>
          <a:p>
            <a:pPr>
              <a:buClr>
                <a:srgbClr val="FFC000"/>
              </a:buClr>
              <a:buSzPct val="120000"/>
            </a:pPr>
            <a:r>
              <a:rPr lang="en-US" sz="1400" dirty="0">
                <a:latin typeface="Arial" charset="0"/>
                <a:ea typeface="Arial" charset="0"/>
                <a:cs typeface="Arial" charset="0"/>
              </a:rPr>
              <a:t>XIII</a:t>
            </a:r>
          </a:p>
          <a:p>
            <a:pPr>
              <a:buClr>
                <a:srgbClr val="FFC000"/>
              </a:buClr>
              <a:buSzPct val="120000"/>
            </a:pPr>
            <a:r>
              <a:rPr lang="en-US" sz="1400" dirty="0">
                <a:latin typeface="Arial" charset="0"/>
                <a:ea typeface="Arial" charset="0"/>
                <a:cs typeface="Arial" charset="0"/>
              </a:rPr>
              <a:t>XIV</a:t>
            </a:r>
          </a:p>
          <a:p>
            <a:pPr>
              <a:buClr>
                <a:srgbClr val="FFC000"/>
              </a:buClr>
              <a:buSzPct val="120000"/>
            </a:pPr>
            <a:r>
              <a:rPr lang="en-US" sz="1400" dirty="0">
                <a:latin typeface="Arial" charset="0"/>
                <a:ea typeface="Arial" charset="0"/>
                <a:cs typeface="Arial" charset="0"/>
              </a:rPr>
              <a:t>XV</a:t>
            </a:r>
          </a:p>
          <a:p>
            <a:pPr>
              <a:buClr>
                <a:srgbClr val="FFC000"/>
              </a:buClr>
              <a:buSzPct val="120000"/>
            </a:pPr>
            <a:r>
              <a:rPr lang="en-US" sz="1400" dirty="0">
                <a:latin typeface="Arial" charset="0"/>
                <a:ea typeface="Arial" charset="0"/>
                <a:cs typeface="Arial" charset="0"/>
              </a:rPr>
              <a:t>XVI</a:t>
            </a:r>
          </a:p>
          <a:p>
            <a:pPr>
              <a:buClr>
                <a:srgbClr val="FFC000"/>
              </a:buClr>
              <a:buSzPct val="120000"/>
            </a:pPr>
            <a:r>
              <a:rPr lang="en-US" sz="1400" dirty="0">
                <a:latin typeface="Arial" charset="0"/>
                <a:ea typeface="Arial" charset="0"/>
                <a:cs typeface="Arial" charset="0"/>
              </a:rPr>
              <a:t>XVII</a:t>
            </a:r>
          </a:p>
          <a:p>
            <a:pPr>
              <a:buClr>
                <a:srgbClr val="FFC000"/>
              </a:buClr>
              <a:buSzPct val="120000"/>
            </a:pPr>
            <a:r>
              <a:rPr lang="en-US" sz="1400" dirty="0">
                <a:latin typeface="Arial" charset="0"/>
                <a:ea typeface="Arial" charset="0"/>
                <a:cs typeface="Arial" charset="0"/>
              </a:rPr>
              <a:t>XVIII</a:t>
            </a:r>
          </a:p>
          <a:p>
            <a:pPr>
              <a:buClr>
                <a:srgbClr val="FFC000"/>
              </a:buClr>
              <a:buSzPct val="120000"/>
            </a:pPr>
            <a:r>
              <a:rPr lang="en-US" sz="1400" dirty="0">
                <a:latin typeface="Arial" charset="0"/>
                <a:ea typeface="Arial" charset="0"/>
                <a:cs typeface="Arial" charset="0"/>
              </a:rPr>
              <a:t>XIX</a:t>
            </a:r>
          </a:p>
          <a:p>
            <a:pPr>
              <a:buClr>
                <a:srgbClr val="FFC000"/>
              </a:buClr>
              <a:buSzPct val="120000"/>
            </a:pPr>
            <a:r>
              <a:rPr lang="en-US" sz="1400" dirty="0">
                <a:latin typeface="Arial" charset="0"/>
                <a:ea typeface="Arial" charset="0"/>
                <a:cs typeface="Arial" charset="0"/>
              </a:rPr>
              <a:t>XX</a:t>
            </a:r>
          </a:p>
          <a:p>
            <a:pPr>
              <a:buClr>
                <a:srgbClr val="FFC000"/>
              </a:buClr>
              <a:buSzPct val="120000"/>
            </a:pPr>
            <a:r>
              <a:rPr lang="en-US" sz="1400" dirty="0">
                <a:latin typeface="Arial" charset="0"/>
                <a:ea typeface="Arial" charset="0"/>
                <a:cs typeface="Arial" charset="0"/>
              </a:rPr>
              <a:t>XXI</a:t>
            </a:r>
          </a:p>
          <a:p>
            <a:pPr>
              <a:buClr>
                <a:srgbClr val="FFC000"/>
              </a:buClr>
              <a:buSzPct val="120000"/>
            </a:pPr>
            <a:endParaRPr lang="en-US" sz="1400" dirty="0">
              <a:latin typeface="Arial" charset="0"/>
              <a:ea typeface="Arial" charset="0"/>
              <a:cs typeface="Arial" charset="0"/>
            </a:endParaRPr>
          </a:p>
          <a:p>
            <a:pPr>
              <a:buClr>
                <a:srgbClr val="FFC000"/>
              </a:buClr>
              <a:buSzPct val="120000"/>
            </a:pPr>
            <a:r>
              <a:rPr lang="en-US" dirty="0">
                <a:latin typeface="Arial" charset="0"/>
                <a:ea typeface="Arial" charset="0"/>
                <a:cs typeface="Arial" charset="0"/>
              </a:rPr>
              <a:t>	</a:t>
            </a:r>
            <a:endParaRPr lang="en-US" sz="1800" dirty="0">
              <a:latin typeface="Arial" charset="0"/>
              <a:ea typeface="Arial" charset="0"/>
              <a:cs typeface="Arial" charset="0"/>
            </a:endParaRPr>
          </a:p>
        </p:txBody>
      </p:sp>
      <p:sp>
        <p:nvSpPr>
          <p:cNvPr id="10" name="TextBox 9">
            <a:extLst>
              <a:ext uri="{FF2B5EF4-FFF2-40B4-BE49-F238E27FC236}">
                <a16:creationId xmlns:a16="http://schemas.microsoft.com/office/drawing/2014/main" id="{FDA94F0C-FB84-4DC5-85B1-76C3CBDAADB6}"/>
              </a:ext>
            </a:extLst>
          </p:cNvPr>
          <p:cNvSpPr txBox="1"/>
          <p:nvPr/>
        </p:nvSpPr>
        <p:spPr>
          <a:xfrm>
            <a:off x="1342239" y="1127539"/>
            <a:ext cx="10316362" cy="4616648"/>
          </a:xfrm>
          <a:prstGeom prst="rect">
            <a:avLst/>
          </a:prstGeom>
          <a:noFill/>
        </p:spPr>
        <p:txBody>
          <a:bodyPr wrap="square">
            <a:spAutoFit/>
          </a:bodyPr>
          <a:lstStyle/>
          <a:p>
            <a:r>
              <a:rPr lang="en-US" sz="1400" dirty="0">
                <a:latin typeface="Arial" charset="0"/>
                <a:cs typeface="Arial" charset="0"/>
              </a:rPr>
              <a:t>Firearms and Related Articles</a:t>
            </a:r>
          </a:p>
          <a:p>
            <a:r>
              <a:rPr lang="en-US" sz="1400" dirty="0">
                <a:latin typeface="Arial" charset="0"/>
                <a:cs typeface="Arial" charset="0"/>
              </a:rPr>
              <a:t>Guns and Armament</a:t>
            </a:r>
          </a:p>
          <a:p>
            <a:r>
              <a:rPr lang="en-US" sz="1400" dirty="0">
                <a:latin typeface="Arial" charset="0"/>
                <a:cs typeface="Arial" charset="0"/>
              </a:rPr>
              <a:t>Ammunition/Ordnance</a:t>
            </a:r>
          </a:p>
          <a:p>
            <a:r>
              <a:rPr lang="en-US" sz="1400" dirty="0">
                <a:latin typeface="Arial" charset="0"/>
                <a:cs typeface="Arial" charset="0"/>
              </a:rPr>
              <a:t>Launch Vehicles, Guided Missiles, Ballistic Missiles, Rockets, Torpedoes, Bombs, and Mines</a:t>
            </a:r>
          </a:p>
          <a:p>
            <a:r>
              <a:rPr lang="en-US" sz="1400" dirty="0">
                <a:latin typeface="Arial" charset="0"/>
                <a:cs typeface="Arial" charset="0"/>
              </a:rPr>
              <a:t>Explosives and Energetic Materials, Propellants, Incendiary Agents, and Their Constituents</a:t>
            </a:r>
          </a:p>
          <a:p>
            <a:r>
              <a:rPr lang="en-US" sz="1400" dirty="0"/>
              <a:t>Surface Vessels of War and Special Naval Equipment</a:t>
            </a:r>
          </a:p>
          <a:p>
            <a:r>
              <a:rPr lang="en-US" sz="1400" dirty="0"/>
              <a:t>Ground Vehicles</a:t>
            </a:r>
          </a:p>
          <a:p>
            <a:r>
              <a:rPr lang="en-US" sz="1400" dirty="0"/>
              <a:t>Aircraft and Related Articles</a:t>
            </a:r>
          </a:p>
          <a:p>
            <a:r>
              <a:rPr lang="en-US" sz="1400" dirty="0"/>
              <a:t>Military Training Equipment and Training</a:t>
            </a:r>
          </a:p>
          <a:p>
            <a:r>
              <a:rPr lang="en-US" sz="1400" dirty="0"/>
              <a:t>Personal Protective Equipment</a:t>
            </a:r>
          </a:p>
          <a:p>
            <a:r>
              <a:rPr lang="en-US" sz="1400" dirty="0"/>
              <a:t>Military Electronics</a:t>
            </a:r>
          </a:p>
          <a:p>
            <a:r>
              <a:rPr lang="en-US" sz="1400" dirty="0"/>
              <a:t>Fire Control, Laser, Imaging, and Guidance Equipment</a:t>
            </a:r>
          </a:p>
          <a:p>
            <a:r>
              <a:rPr lang="en-US" sz="1400" dirty="0"/>
              <a:t>Materials and Miscellaneous Articles</a:t>
            </a:r>
          </a:p>
          <a:p>
            <a:r>
              <a:rPr lang="en-US" sz="1400" dirty="0"/>
              <a:t>Toxicological Agents, Including Chemical Agents, Biological Agents, and Associated Equipment</a:t>
            </a:r>
          </a:p>
          <a:p>
            <a:r>
              <a:rPr lang="en-US" sz="1400" dirty="0"/>
              <a:t>Spacecraft and Related Articles</a:t>
            </a:r>
          </a:p>
          <a:p>
            <a:r>
              <a:rPr lang="en-US" sz="1400" dirty="0"/>
              <a:t>Nuclear Weapons Related Articles</a:t>
            </a:r>
          </a:p>
          <a:p>
            <a:r>
              <a:rPr lang="en-US" sz="1400" dirty="0"/>
              <a:t>Classified Articles, Technical Data, and Defense Services Not Otherwise Enumerated</a:t>
            </a:r>
          </a:p>
          <a:p>
            <a:r>
              <a:rPr lang="en-US" sz="1400" dirty="0"/>
              <a:t>Directed Energy Weapons</a:t>
            </a:r>
          </a:p>
          <a:p>
            <a:r>
              <a:rPr lang="en-US" sz="1400" dirty="0"/>
              <a:t>Gas Turbine Engines and Associated Equipment</a:t>
            </a:r>
          </a:p>
          <a:p>
            <a:r>
              <a:rPr lang="en-US" sz="1400" dirty="0"/>
              <a:t>Submersible Vessels and Related Articles</a:t>
            </a:r>
          </a:p>
          <a:p>
            <a:r>
              <a:rPr lang="en-US" sz="1400" dirty="0"/>
              <a:t>Articles, Technical Data, and Defense Services Not Otherwise Enumerated</a:t>
            </a:r>
          </a:p>
        </p:txBody>
      </p:sp>
    </p:spTree>
    <p:extLst>
      <p:ext uri="{BB962C8B-B14F-4D97-AF65-F5344CB8AC3E}">
        <p14:creationId xmlns:p14="http://schemas.microsoft.com/office/powerpoint/2010/main" val="11187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86653"/>
            <a:ext cx="9905998" cy="3757134"/>
          </a:xfrm>
        </p:spPr>
        <p:txBody>
          <a:bodyPr/>
          <a:lstStyle/>
          <a:p>
            <a:pPr algn="ctr"/>
            <a:r>
              <a:rPr lang="en-US" b="1" dirty="0">
                <a:solidFill>
                  <a:srgbClr val="FFC000"/>
                </a:solidFill>
              </a:rPr>
              <a:t>Areas of concern</a:t>
            </a:r>
            <a:endParaRPr lang="en-US" cap="none" dirty="0">
              <a:solidFill>
                <a:srgbClr val="FFC000"/>
              </a:solidFill>
            </a:endParaRPr>
          </a:p>
        </p:txBody>
      </p:sp>
      <p:pic>
        <p:nvPicPr>
          <p:cNvPr id="4" name="Picture 3">
            <a:extLst>
              <a:ext uri="{FF2B5EF4-FFF2-40B4-BE49-F238E27FC236}">
                <a16:creationId xmlns:a16="http://schemas.microsoft.com/office/drawing/2014/main" id="{368011BE-55E7-423B-B953-8BBA846E3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20788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520932"/>
            <a:ext cx="10168270" cy="598714"/>
          </a:xfrm>
        </p:spPr>
        <p:txBody>
          <a:bodyPr/>
          <a:lstStyle/>
          <a:p>
            <a:r>
              <a:rPr lang="en-US" b="1" dirty="0">
                <a:solidFill>
                  <a:srgbClr val="FFC000"/>
                </a:solidFill>
              </a:rPr>
              <a:t>What You Need to Look For . . . </a:t>
            </a:r>
            <a:endParaRPr lang="en-US" dirty="0">
              <a:solidFill>
                <a:srgbClr val="FFC000"/>
              </a:solidFill>
            </a:endParaRPr>
          </a:p>
        </p:txBody>
      </p:sp>
      <p:sp>
        <p:nvSpPr>
          <p:cNvPr id="3" name="Content Placeholder 2"/>
          <p:cNvSpPr>
            <a:spLocks noGrp="1"/>
          </p:cNvSpPr>
          <p:nvPr>
            <p:ph idx="1"/>
          </p:nvPr>
        </p:nvSpPr>
        <p:spPr>
          <a:xfrm>
            <a:off x="1084183" y="1379219"/>
            <a:ext cx="7069915" cy="5130637"/>
          </a:xfrm>
        </p:spPr>
        <p:txBody>
          <a:bodyPr>
            <a:noAutofit/>
          </a:bodyPr>
          <a:lstStyle/>
          <a:p>
            <a:pPr>
              <a:buClr>
                <a:srgbClr val="FFC000"/>
              </a:buClr>
              <a:buSzPct val="120000"/>
              <a:buFont typeface="Wingdings" charset="2"/>
              <a:buChar char="§"/>
            </a:pPr>
            <a:r>
              <a:rPr lang="en-US" sz="2400" cap="none" dirty="0"/>
              <a:t>Foreign travel</a:t>
            </a:r>
          </a:p>
          <a:p>
            <a:pPr>
              <a:buClr>
                <a:srgbClr val="FFC000"/>
              </a:buClr>
              <a:buSzPct val="120000"/>
              <a:buFont typeface="Wingdings" charset="2"/>
              <a:buChar char="§"/>
            </a:pPr>
            <a:r>
              <a:rPr lang="en-US" sz="2400" cap="none" dirty="0"/>
              <a:t>Foreign research partners</a:t>
            </a:r>
          </a:p>
          <a:p>
            <a:pPr>
              <a:buClr>
                <a:srgbClr val="FFC000"/>
              </a:buClr>
              <a:buSzPct val="120000"/>
              <a:buFont typeface="Wingdings" charset="2"/>
              <a:buChar char="§"/>
            </a:pPr>
            <a:r>
              <a:rPr lang="en-US" sz="2400" cap="none" dirty="0"/>
              <a:t>Foreign visitors to campus</a:t>
            </a:r>
          </a:p>
          <a:p>
            <a:pPr>
              <a:buClr>
                <a:srgbClr val="FFC000"/>
              </a:buClr>
              <a:buSzPct val="120000"/>
              <a:buFont typeface="Wingdings" charset="2"/>
              <a:buChar char="§"/>
            </a:pPr>
            <a:r>
              <a:rPr lang="en-US" sz="2400" cap="none" dirty="0"/>
              <a:t>Foreign students/faculty</a:t>
            </a:r>
          </a:p>
          <a:p>
            <a:pPr>
              <a:buClr>
                <a:srgbClr val="FFC000"/>
              </a:buClr>
              <a:buSzPct val="120000"/>
              <a:buFont typeface="Wingdings" charset="2"/>
              <a:buChar char="§"/>
            </a:pPr>
            <a:r>
              <a:rPr lang="en-US" sz="2400" cap="none" dirty="0">
                <a:effectLst>
                  <a:glow rad="38100">
                    <a:schemeClr val="bg1">
                      <a:lumMod val="50000"/>
                      <a:lumOff val="50000"/>
                      <a:alpha val="20000"/>
                    </a:schemeClr>
                  </a:glow>
                  <a:outerShdw blurRad="38100" dist="38100" dir="2700000" algn="tl">
                    <a:srgbClr val="000000">
                      <a:alpha val="43137"/>
                    </a:srgbClr>
                  </a:outerShdw>
                </a:effectLst>
                <a:latin typeface="Arial" charset="0"/>
                <a:ea typeface="Arial" charset="0"/>
                <a:cs typeface="Arial" charset="0"/>
              </a:rPr>
              <a:t>Shipping or </a:t>
            </a:r>
            <a:r>
              <a:rPr lang="en-US" sz="2400" cap="none" dirty="0">
                <a:effectLst>
                  <a:glow rad="38100">
                    <a:schemeClr val="bg1">
                      <a:lumMod val="50000"/>
                      <a:lumOff val="50000"/>
                      <a:alpha val="20000"/>
                    </a:schemeClr>
                  </a:glow>
                  <a:outerShdw blurRad="38100" dist="38100" dir="2700000" algn="tl">
                    <a:srgbClr val="000000">
                      <a:alpha val="43137"/>
                    </a:srgbClr>
                  </a:outerShdw>
                </a:effectLst>
                <a:ea typeface="Arial" charset="0"/>
                <a:cs typeface="Arial" charset="0"/>
              </a:rPr>
              <a:t>r</a:t>
            </a:r>
            <a:r>
              <a:rPr lang="en-US" sz="2400" cap="none" dirty="0">
                <a:effectLst>
                  <a:glow rad="38100">
                    <a:schemeClr val="bg1">
                      <a:lumMod val="50000"/>
                      <a:lumOff val="50000"/>
                      <a:alpha val="20000"/>
                    </a:schemeClr>
                  </a:glow>
                  <a:outerShdw blurRad="38100" dist="38100" dir="2700000" algn="tl">
                    <a:srgbClr val="000000">
                      <a:alpha val="43137"/>
                    </a:srgbClr>
                  </a:outerShdw>
                </a:effectLst>
                <a:latin typeface="Arial" charset="0"/>
                <a:ea typeface="Arial" charset="0"/>
                <a:cs typeface="Arial" charset="0"/>
              </a:rPr>
              <a:t>eceiving from </a:t>
            </a:r>
            <a:r>
              <a:rPr lang="en-US" sz="2400" cap="none" dirty="0">
                <a:effectLst>
                  <a:glow rad="38100">
                    <a:schemeClr val="bg1">
                      <a:lumMod val="50000"/>
                      <a:lumOff val="50000"/>
                      <a:alpha val="20000"/>
                    </a:schemeClr>
                  </a:glow>
                  <a:outerShdw blurRad="38100" dist="38100" dir="2700000" algn="tl">
                    <a:srgbClr val="000000">
                      <a:alpha val="43137"/>
                    </a:srgbClr>
                  </a:outerShdw>
                </a:effectLst>
                <a:ea typeface="Arial" charset="0"/>
                <a:cs typeface="Arial" charset="0"/>
              </a:rPr>
              <a:t>f</a:t>
            </a:r>
            <a:r>
              <a:rPr lang="en-US" sz="2400" cap="none" dirty="0">
                <a:effectLst>
                  <a:glow rad="38100">
                    <a:schemeClr val="bg1">
                      <a:lumMod val="50000"/>
                      <a:lumOff val="50000"/>
                      <a:alpha val="20000"/>
                    </a:schemeClr>
                  </a:glow>
                  <a:outerShdw blurRad="38100" dist="38100" dir="2700000" algn="tl">
                    <a:srgbClr val="000000">
                      <a:alpha val="43137"/>
                    </a:srgbClr>
                  </a:outerShdw>
                </a:effectLst>
                <a:latin typeface="Arial" charset="0"/>
                <a:ea typeface="Arial" charset="0"/>
                <a:cs typeface="Arial" charset="0"/>
              </a:rPr>
              <a:t>oreign c</a:t>
            </a:r>
            <a:r>
              <a:rPr lang="en-US" sz="2400" cap="none" dirty="0">
                <a:effectLst>
                  <a:glow rad="38100">
                    <a:schemeClr val="bg1">
                      <a:lumMod val="50000"/>
                      <a:lumOff val="50000"/>
                      <a:alpha val="20000"/>
                    </a:schemeClr>
                  </a:glow>
                  <a:outerShdw blurRad="38100" dist="38100" dir="2700000" algn="tl">
                    <a:srgbClr val="000000">
                      <a:alpha val="43137"/>
                    </a:srgbClr>
                  </a:outerShdw>
                </a:effectLst>
                <a:ea typeface="Arial" charset="0"/>
                <a:cs typeface="Arial" charset="0"/>
              </a:rPr>
              <a:t>ountries</a:t>
            </a:r>
          </a:p>
          <a:p>
            <a:pPr>
              <a:buClr>
                <a:srgbClr val="FFC000"/>
              </a:buClr>
              <a:buSzPct val="120000"/>
              <a:buFont typeface="Wingdings" charset="2"/>
              <a:buChar char="§"/>
            </a:pPr>
            <a:r>
              <a:rPr lang="en-US" sz="2400" cap="none" dirty="0">
                <a:effectLst>
                  <a:glow rad="38100">
                    <a:schemeClr val="bg1">
                      <a:lumMod val="50000"/>
                      <a:lumOff val="50000"/>
                      <a:alpha val="20000"/>
                    </a:schemeClr>
                  </a:glow>
                  <a:outerShdw blurRad="38100" dist="38100" dir="2700000" algn="tl">
                    <a:srgbClr val="000000">
                      <a:alpha val="43137"/>
                    </a:srgbClr>
                  </a:outerShdw>
                </a:effectLst>
                <a:latin typeface="Arial" charset="0"/>
                <a:ea typeface="Arial" charset="0"/>
                <a:cs typeface="Arial" charset="0"/>
              </a:rPr>
              <a:t>Military equipment used in your resea</a:t>
            </a:r>
            <a:r>
              <a:rPr lang="en-US" sz="2400" cap="none" dirty="0">
                <a:effectLst>
                  <a:glow rad="38100">
                    <a:schemeClr val="bg1">
                      <a:lumMod val="50000"/>
                      <a:lumOff val="50000"/>
                      <a:alpha val="20000"/>
                    </a:schemeClr>
                  </a:glow>
                  <a:outerShdw blurRad="38100" dist="38100" dir="2700000" algn="tl">
                    <a:srgbClr val="000000">
                      <a:alpha val="43137"/>
                    </a:srgbClr>
                  </a:outerShdw>
                </a:effectLst>
                <a:ea typeface="Arial" charset="0"/>
                <a:cs typeface="Arial" charset="0"/>
              </a:rPr>
              <a:t>rch (thermal cameras/night vision goggles)</a:t>
            </a:r>
          </a:p>
          <a:p>
            <a:pPr>
              <a:buClr>
                <a:srgbClr val="FFC000"/>
              </a:buClr>
              <a:buSzPct val="120000"/>
              <a:buFont typeface="Wingdings" charset="2"/>
              <a:buChar char="§"/>
            </a:pPr>
            <a:r>
              <a:rPr lang="en-US" sz="2400" cap="none" dirty="0">
                <a:effectLst>
                  <a:glow rad="38100">
                    <a:schemeClr val="bg1">
                      <a:lumMod val="50000"/>
                      <a:lumOff val="50000"/>
                      <a:alpha val="20000"/>
                    </a:schemeClr>
                  </a:glow>
                  <a:outerShdw blurRad="38100" dist="38100" dir="2700000" algn="tl">
                    <a:srgbClr val="000000">
                      <a:alpha val="43137"/>
                    </a:srgbClr>
                  </a:outerShdw>
                </a:effectLst>
                <a:ea typeface="Arial" charset="0"/>
                <a:cs typeface="Arial" charset="0"/>
              </a:rPr>
              <a:t>If you are developing something new</a:t>
            </a:r>
            <a:endParaRPr lang="en-US" sz="2400" dirty="0">
              <a:effectLst>
                <a:glow rad="38100">
                  <a:schemeClr val="bg1">
                    <a:lumMod val="50000"/>
                    <a:lumOff val="50000"/>
                    <a:alpha val="20000"/>
                  </a:schemeClr>
                </a:glow>
                <a:outerShdw blurRad="38100" dist="38100" dir="2700000" algn="tl">
                  <a:srgbClr val="000000">
                    <a:alpha val="43137"/>
                  </a:srgbClr>
                </a:outerShdw>
              </a:effectLst>
              <a:latin typeface="Arial" charset="0"/>
              <a:ea typeface="Arial" charset="0"/>
              <a:cs typeface="Arial" charset="0"/>
            </a:endParaRPr>
          </a:p>
          <a:p>
            <a:pPr>
              <a:buClr>
                <a:srgbClr val="FFC000"/>
              </a:buClr>
              <a:buSzPct val="120000"/>
              <a:buFont typeface="Wingdings" charset="2"/>
              <a:buChar char="§"/>
            </a:pPr>
            <a:endParaRPr lang="en-US" sz="2400" cap="none" dirty="0"/>
          </a:p>
          <a:p>
            <a:pPr>
              <a:buClr>
                <a:srgbClr val="FFC000"/>
              </a:buClr>
              <a:buSzPct val="120000"/>
              <a:buFont typeface="Wingdings" charset="2"/>
              <a:buChar char="§"/>
            </a:pPr>
            <a:endParaRPr lang="en-US" sz="2400" cap="none"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l="8260" r="8260"/>
          <a:stretch>
            <a:fillRect/>
          </a:stretch>
        </p:blipFill>
        <p:spPr>
          <a:xfrm>
            <a:off x="9156954" y="1899583"/>
            <a:ext cx="1775460" cy="3058833"/>
          </a:xfrm>
          <a:prstGeom prst="rect">
            <a:avLst/>
          </a:prstGeom>
        </p:spPr>
      </p:pic>
    </p:spTree>
    <p:extLst>
      <p:ext uri="{BB962C8B-B14F-4D97-AF65-F5344CB8AC3E}">
        <p14:creationId xmlns:p14="http://schemas.microsoft.com/office/powerpoint/2010/main" val="52892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520932"/>
            <a:ext cx="10168270" cy="598714"/>
          </a:xfrm>
        </p:spPr>
        <p:txBody>
          <a:bodyPr/>
          <a:lstStyle/>
          <a:p>
            <a:r>
              <a:rPr lang="en-US" b="1" dirty="0">
                <a:solidFill>
                  <a:srgbClr val="FFC000"/>
                </a:solidFill>
              </a:rPr>
              <a:t>drones</a:t>
            </a:r>
            <a:endParaRPr lang="en-US" dirty="0">
              <a:solidFill>
                <a:srgbClr val="FFC000"/>
              </a:solidFill>
            </a:endParaRPr>
          </a:p>
        </p:txBody>
      </p:sp>
      <p:sp>
        <p:nvSpPr>
          <p:cNvPr id="3" name="Content Placeholder 2"/>
          <p:cNvSpPr>
            <a:spLocks noGrp="1"/>
          </p:cNvSpPr>
          <p:nvPr>
            <p:ph idx="1"/>
          </p:nvPr>
        </p:nvSpPr>
        <p:spPr>
          <a:xfrm>
            <a:off x="1201151" y="1840569"/>
            <a:ext cx="9294256" cy="4496499"/>
          </a:xfrm>
        </p:spPr>
        <p:txBody>
          <a:bodyPr>
            <a:noAutofit/>
          </a:bodyPr>
          <a:lstStyle/>
          <a:p>
            <a:pPr>
              <a:buClr>
                <a:srgbClr val="FFC000"/>
              </a:buClr>
              <a:buSzPct val="120000"/>
              <a:buFont typeface="Wingdings" charset="2"/>
              <a:buChar char="§"/>
            </a:pPr>
            <a:r>
              <a:rPr lang="en-US" sz="2400" cap="none" dirty="0">
                <a:solidFill>
                  <a:schemeClr val="tx1"/>
                </a:solidFill>
              </a:rPr>
              <a:t>Unmanned Aerial Vehicles (UAV) and Unmanned Aircraft Systems (UAS), commonly referred to as “drones”, are increasingly popular tools in research.</a:t>
            </a:r>
          </a:p>
          <a:p>
            <a:pPr>
              <a:buClr>
                <a:srgbClr val="FFC000"/>
              </a:buClr>
              <a:buSzPct val="120000"/>
              <a:buFont typeface="Wingdings" charset="2"/>
              <a:buChar char="§"/>
            </a:pPr>
            <a:r>
              <a:rPr lang="en-US" sz="2400" cap="none" dirty="0">
                <a:solidFill>
                  <a:schemeClr val="tx1"/>
                </a:solidFill>
              </a:rPr>
              <a:t>Many drones are export controlled.</a:t>
            </a:r>
          </a:p>
          <a:p>
            <a:pPr>
              <a:buClr>
                <a:srgbClr val="FFC000"/>
              </a:buClr>
              <a:buSzPct val="120000"/>
              <a:buFont typeface="Wingdings" charset="2"/>
              <a:buChar char="§"/>
            </a:pPr>
            <a:r>
              <a:rPr lang="en-US" sz="2400" cap="none" dirty="0">
                <a:solidFill>
                  <a:schemeClr val="tx1"/>
                </a:solidFill>
              </a:rPr>
              <a:t>As part of the drone registration process, the Export Controls Office will determine if the drone is export controlled.  </a:t>
            </a:r>
          </a:p>
          <a:p>
            <a:pPr>
              <a:buClr>
                <a:srgbClr val="FFC000"/>
              </a:buClr>
              <a:buSzPct val="120000"/>
              <a:buFont typeface="Wingdings" charset="2"/>
              <a:buChar char="§"/>
            </a:pPr>
            <a:r>
              <a:rPr lang="en-US" sz="2400" cap="none" dirty="0">
                <a:solidFill>
                  <a:schemeClr val="tx1"/>
                </a:solidFill>
              </a:rPr>
              <a:t>If the drone is export controlled, the Export Controls Office will coordinate with the responsible party to create a Technology Control Plan.</a:t>
            </a:r>
          </a:p>
          <a:p>
            <a:pPr>
              <a:buClr>
                <a:srgbClr val="FFC000"/>
              </a:buClr>
              <a:buSzPct val="120000"/>
              <a:buFont typeface="Wingdings" charset="2"/>
              <a:buChar char="§"/>
            </a:pPr>
            <a:r>
              <a:rPr lang="en-US" sz="2400" cap="none" dirty="0">
                <a:solidFill>
                  <a:schemeClr val="tx1"/>
                </a:solidFill>
              </a:rPr>
              <a:t>Discuss with the Export Controls Office if you i</a:t>
            </a:r>
            <a:r>
              <a:rPr lang="en-US" sz="2200" cap="none" dirty="0">
                <a:solidFill>
                  <a:schemeClr val="tx1"/>
                </a:solidFill>
              </a:rPr>
              <a:t>ntend to design, build, research, use in research, modify, dismantle, and/or operate a drone in foreign countries and/or with foreign nationals in the U.S.</a:t>
            </a:r>
          </a:p>
          <a:p>
            <a:pPr>
              <a:buClr>
                <a:srgbClr val="FFC000"/>
              </a:buClr>
              <a:buSzPct val="120000"/>
              <a:buFont typeface="Wingdings" charset="2"/>
              <a:buChar char="§"/>
            </a:pPr>
            <a:endParaRPr lang="en-US" sz="2400" cap="none" dirty="0">
              <a:solidFill>
                <a:schemeClr val="tx1"/>
              </a:solidFill>
            </a:endParaRPr>
          </a:p>
        </p:txBody>
      </p:sp>
    </p:spTree>
    <p:extLst>
      <p:ext uri="{BB962C8B-B14F-4D97-AF65-F5344CB8AC3E}">
        <p14:creationId xmlns:p14="http://schemas.microsoft.com/office/powerpoint/2010/main" val="176575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520932"/>
            <a:ext cx="10168270" cy="598714"/>
          </a:xfrm>
        </p:spPr>
        <p:txBody>
          <a:bodyPr/>
          <a:lstStyle/>
          <a:p>
            <a:r>
              <a:rPr lang="en-US" b="1" dirty="0">
                <a:solidFill>
                  <a:srgbClr val="FFC000"/>
                </a:solidFill>
              </a:rPr>
              <a:t>International visitors</a:t>
            </a:r>
            <a:endParaRPr lang="en-US" dirty="0">
              <a:solidFill>
                <a:srgbClr val="FFC000"/>
              </a:solidFill>
            </a:endParaRPr>
          </a:p>
        </p:txBody>
      </p:sp>
      <p:sp>
        <p:nvSpPr>
          <p:cNvPr id="3" name="Content Placeholder 2"/>
          <p:cNvSpPr>
            <a:spLocks noGrp="1"/>
          </p:cNvSpPr>
          <p:nvPr>
            <p:ph idx="1"/>
          </p:nvPr>
        </p:nvSpPr>
        <p:spPr>
          <a:xfrm>
            <a:off x="1201151" y="1530176"/>
            <a:ext cx="9294256" cy="4496499"/>
          </a:xfrm>
        </p:spPr>
        <p:txBody>
          <a:bodyPr>
            <a:noAutofit/>
          </a:bodyPr>
          <a:lstStyle/>
          <a:p>
            <a:pPr>
              <a:buClr>
                <a:srgbClr val="FFC000"/>
              </a:buClr>
              <a:buSzPct val="120000"/>
              <a:buFont typeface="Wingdings" charset="2"/>
              <a:buChar char="§"/>
            </a:pPr>
            <a:r>
              <a:rPr lang="en-US" sz="2800" cap="none" dirty="0">
                <a:solidFill>
                  <a:schemeClr val="tx1"/>
                </a:solidFill>
              </a:rPr>
              <a:t>ALL international visitors to campus should be screened and cleared prior to their visit.</a:t>
            </a:r>
          </a:p>
          <a:p>
            <a:pPr>
              <a:buClr>
                <a:srgbClr val="FFC000"/>
              </a:buClr>
              <a:buSzPct val="120000"/>
              <a:buFont typeface="Wingdings" charset="2"/>
              <a:buChar char="§"/>
            </a:pPr>
            <a:r>
              <a:rPr lang="en-US" sz="2800" cap="none" dirty="0">
                <a:solidFill>
                  <a:schemeClr val="tx1"/>
                </a:solidFill>
              </a:rPr>
              <a:t>Some international visitors, such as visiting scholars, go through a formal process, in which restricted party screening is performed.</a:t>
            </a:r>
          </a:p>
          <a:p>
            <a:pPr>
              <a:buClr>
                <a:srgbClr val="FFC000"/>
              </a:buClr>
              <a:buSzPct val="120000"/>
              <a:buFont typeface="Wingdings" charset="2"/>
              <a:buChar char="§"/>
            </a:pPr>
            <a:r>
              <a:rPr lang="en-US" sz="2800" cap="none" dirty="0">
                <a:solidFill>
                  <a:schemeClr val="tx1"/>
                </a:solidFill>
              </a:rPr>
              <a:t>When planning for international visitors that are not going through a formal process, contact the Center for International Education to coordinate the visit so that the individuals can be screened.</a:t>
            </a:r>
          </a:p>
          <a:p>
            <a:pPr>
              <a:buClr>
                <a:srgbClr val="FFC000"/>
              </a:buClr>
              <a:buSzPct val="120000"/>
              <a:buFont typeface="Wingdings" charset="2"/>
              <a:buChar char="§"/>
            </a:pPr>
            <a:endParaRPr lang="en-US" sz="2400" cap="none" dirty="0">
              <a:solidFill>
                <a:schemeClr val="tx1"/>
              </a:solidFill>
            </a:endParaRPr>
          </a:p>
        </p:txBody>
      </p:sp>
    </p:spTree>
    <p:extLst>
      <p:ext uri="{BB962C8B-B14F-4D97-AF65-F5344CB8AC3E}">
        <p14:creationId xmlns:p14="http://schemas.microsoft.com/office/powerpoint/2010/main" val="1857521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520932"/>
            <a:ext cx="10168270" cy="598714"/>
          </a:xfrm>
        </p:spPr>
        <p:txBody>
          <a:bodyPr/>
          <a:lstStyle/>
          <a:p>
            <a:r>
              <a:rPr lang="en-US" b="1" dirty="0">
                <a:solidFill>
                  <a:srgbClr val="FFC000"/>
                </a:solidFill>
              </a:rPr>
              <a:t>Restricted universities</a:t>
            </a:r>
            <a:endParaRPr lang="en-US" dirty="0">
              <a:solidFill>
                <a:srgbClr val="FFC000"/>
              </a:solidFill>
            </a:endParaRPr>
          </a:p>
        </p:txBody>
      </p:sp>
      <p:sp>
        <p:nvSpPr>
          <p:cNvPr id="3" name="Content Placeholder 2"/>
          <p:cNvSpPr>
            <a:spLocks noGrp="1"/>
          </p:cNvSpPr>
          <p:nvPr>
            <p:ph idx="1"/>
          </p:nvPr>
        </p:nvSpPr>
        <p:spPr>
          <a:xfrm>
            <a:off x="411040" y="1494040"/>
            <a:ext cx="6827960" cy="5362111"/>
          </a:xfrm>
        </p:spPr>
        <p:txBody>
          <a:bodyPr>
            <a:noAutofit/>
          </a:bodyPr>
          <a:lstStyle/>
          <a:p>
            <a:pPr>
              <a:buClr>
                <a:srgbClr val="FFC000"/>
              </a:buClr>
              <a:buSzPct val="120000"/>
              <a:buFont typeface="Wingdings" charset="2"/>
              <a:buChar char="§"/>
            </a:pPr>
            <a:endParaRPr lang="en-US" sz="2000" b="0" i="0" dirty="0">
              <a:solidFill>
                <a:srgbClr val="FFC000"/>
              </a:solidFill>
              <a:effectLst/>
              <a:latin typeface="Open Sans" panose="020B0606030504020204" pitchFamily="34" charset="0"/>
            </a:endParaRPr>
          </a:p>
          <a:p>
            <a:pPr>
              <a:buClr>
                <a:srgbClr val="FFC000"/>
              </a:buClr>
              <a:buSzPct val="120000"/>
              <a:buFont typeface="Wingdings" charset="2"/>
              <a:buChar char="§"/>
            </a:pPr>
            <a:endParaRPr lang="en-US" dirty="0">
              <a:solidFill>
                <a:srgbClr val="FFC000"/>
              </a:solidFill>
              <a:effectLst/>
              <a:latin typeface="Open Sans" panose="020B0606030504020204" pitchFamily="34" charset="0"/>
            </a:endParaRPr>
          </a:p>
          <a:p>
            <a:pPr>
              <a:buClr>
                <a:srgbClr val="FFC000"/>
              </a:buClr>
              <a:buSzPct val="120000"/>
              <a:buFont typeface="Wingdings" charset="2"/>
              <a:buChar char="§"/>
            </a:pPr>
            <a:endParaRPr lang="en-US" sz="2000" b="0" i="0" dirty="0">
              <a:solidFill>
                <a:srgbClr val="FFC000"/>
              </a:solidFill>
              <a:effectLst/>
              <a:latin typeface="Open Sans" panose="020B0606030504020204" pitchFamily="34" charset="0"/>
            </a:endParaRPr>
          </a:p>
          <a:p>
            <a:pPr>
              <a:buClr>
                <a:srgbClr val="FFC000"/>
              </a:buClr>
              <a:buSzPct val="120000"/>
              <a:buFont typeface="Wingdings" charset="2"/>
              <a:buChar char="§"/>
            </a:pPr>
            <a:endParaRPr lang="en-US" dirty="0">
              <a:solidFill>
                <a:srgbClr val="FFC000"/>
              </a:solidFill>
              <a:effectLst/>
              <a:latin typeface="Open Sans" panose="020B0606030504020204" pitchFamily="34" charset="0"/>
            </a:endParaRPr>
          </a:p>
          <a:p>
            <a:pPr marL="0" indent="0">
              <a:buClr>
                <a:srgbClr val="FFC000"/>
              </a:buClr>
              <a:buSzPct val="120000"/>
              <a:buNone/>
            </a:pPr>
            <a:endParaRPr lang="en-US" sz="1400" b="1" dirty="0">
              <a:solidFill>
                <a:srgbClr val="FFC000"/>
              </a:solidFill>
              <a:effectLst/>
              <a:latin typeface="Open Sans" panose="020B0606030504020204" pitchFamily="34" charset="0"/>
            </a:endParaRPr>
          </a:p>
          <a:p>
            <a:pPr marL="0" indent="0">
              <a:buClr>
                <a:srgbClr val="FFC000"/>
              </a:buClr>
              <a:buSzPct val="120000"/>
              <a:buNone/>
            </a:pPr>
            <a:r>
              <a:rPr lang="en-US" sz="1350" b="1" dirty="0">
                <a:solidFill>
                  <a:srgbClr val="FFC000"/>
                </a:solidFill>
                <a:effectLst/>
                <a:latin typeface="Open Sans" panose="020B0606030504020204" pitchFamily="34" charset="0"/>
              </a:rPr>
              <a:t>CHINA</a:t>
            </a:r>
            <a:endParaRPr lang="en-US" sz="1350" b="1" i="0" dirty="0">
              <a:solidFill>
                <a:srgbClr val="FFC000"/>
              </a:solidFill>
              <a:effectLst/>
              <a:latin typeface="Open Sans" panose="020B0606030504020204" pitchFamily="34" charset="0"/>
            </a:endParaRPr>
          </a:p>
          <a:p>
            <a:pPr>
              <a:buClr>
                <a:srgbClr val="FFC000"/>
              </a:buClr>
              <a:buSzPct val="120000"/>
              <a:buFont typeface="Wingdings" charset="2"/>
              <a:buChar char="§"/>
            </a:pPr>
            <a:r>
              <a:rPr lang="en-US" sz="1350" b="0" i="0" dirty="0">
                <a:solidFill>
                  <a:srgbClr val="FFC000"/>
                </a:solidFill>
                <a:effectLst/>
                <a:latin typeface="Open Sans" panose="020B0606030504020204" pitchFamily="34" charset="0"/>
              </a:rPr>
              <a:t>BEIJING UNIVERSITY OF AERONAUTICS AND ASTRONAUTICS (BUAA)</a:t>
            </a:r>
          </a:p>
          <a:p>
            <a:pPr>
              <a:buClr>
                <a:srgbClr val="FFC000"/>
              </a:buClr>
              <a:buSzPct val="120000"/>
              <a:buFont typeface="Wingdings" charset="2"/>
              <a:buChar char="§"/>
            </a:pPr>
            <a:r>
              <a:rPr lang="en-US" sz="1350" b="0" i="0" dirty="0">
                <a:solidFill>
                  <a:srgbClr val="FFC000"/>
                </a:solidFill>
                <a:effectLst/>
                <a:latin typeface="Open Sans" panose="020B0606030504020204" pitchFamily="34" charset="0"/>
              </a:rPr>
              <a:t>BEIJING UNIVERSITY OF POSTS AND TELECOMMUNICATIONS (BUPT)</a:t>
            </a:r>
          </a:p>
          <a:p>
            <a:pPr>
              <a:buClr>
                <a:srgbClr val="FFC000"/>
              </a:buClr>
              <a:buSzPct val="120000"/>
              <a:buFont typeface="Wingdings" charset="2"/>
              <a:buChar char="§"/>
            </a:pPr>
            <a:r>
              <a:rPr lang="en-US" sz="1350" b="0" i="0" dirty="0">
                <a:solidFill>
                  <a:srgbClr val="FFC000"/>
                </a:solidFill>
                <a:effectLst/>
                <a:latin typeface="Open Sans" panose="020B0606030504020204" pitchFamily="34" charset="0"/>
              </a:rPr>
              <a:t>GUANGDONG UNIVERSITY OF TECHNOLOGY</a:t>
            </a:r>
            <a:endParaRPr lang="en-US" sz="1350" dirty="0">
              <a:solidFill>
                <a:srgbClr val="FFC000"/>
              </a:solidFill>
              <a:effectLst/>
              <a:latin typeface="Open Sans" panose="020B0606030504020204" pitchFamily="34" charset="0"/>
            </a:endParaRPr>
          </a:p>
          <a:p>
            <a:pPr>
              <a:buClr>
                <a:srgbClr val="FFC000"/>
              </a:buClr>
              <a:buSzPct val="120000"/>
              <a:buFont typeface="Wingdings" charset="2"/>
              <a:buChar char="§"/>
            </a:pPr>
            <a:r>
              <a:rPr lang="en-US" sz="1350" b="0" i="0" dirty="0">
                <a:solidFill>
                  <a:srgbClr val="FFC000"/>
                </a:solidFill>
                <a:effectLst/>
                <a:latin typeface="Open Sans" panose="020B0606030504020204" pitchFamily="34" charset="0"/>
              </a:rPr>
              <a:t>HARBIN ENGINEERING UNIVERSITY</a:t>
            </a:r>
          </a:p>
          <a:p>
            <a:pPr marL="283464" indent="-283464">
              <a:spcBef>
                <a:spcPts val="336"/>
              </a:spcBef>
              <a:buClr>
                <a:srgbClr val="FFC000"/>
              </a:buClr>
              <a:buSzPct val="120000"/>
              <a:buFont typeface="Wingdings" charset="2"/>
              <a:buChar char="§"/>
            </a:pPr>
            <a:r>
              <a:rPr lang="en-US" sz="1350" b="0" i="0" dirty="0">
                <a:solidFill>
                  <a:srgbClr val="FFC000"/>
                </a:solidFill>
                <a:effectLst/>
                <a:latin typeface="Open Sans" panose="020B0606030504020204" pitchFamily="34" charset="0"/>
              </a:rPr>
              <a:t>HUNAN UNIVERSITY STATE KEY LAB OF CHEMO/BIOSENSING &amp; CHEMOMETRICS</a:t>
            </a: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NANCHANG UNIVERSITY</a:t>
            </a: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NANJING UNIVERSITY OF SCIENCE AND TECHNOLOGY</a:t>
            </a:r>
          </a:p>
          <a:p>
            <a:pPr>
              <a:buClr>
                <a:srgbClr val="FFC000"/>
              </a:buClr>
              <a:buSzPct val="120000"/>
              <a:buFont typeface="Wingdings" charset="2"/>
              <a:buChar char="§"/>
            </a:pPr>
            <a:r>
              <a:rPr lang="en-US" sz="1350" b="0" i="0" dirty="0">
                <a:solidFill>
                  <a:srgbClr val="FFC000"/>
                </a:solidFill>
                <a:effectLst/>
                <a:latin typeface="Open Sans" panose="020B0606030504020204" pitchFamily="34" charset="0"/>
              </a:rPr>
              <a:t>NANJING UNIVERSITY OF AERONAUTICS AND ASTRONAUTICS</a:t>
            </a:r>
            <a:endParaRPr lang="en-US" sz="1350" dirty="0">
              <a:solidFill>
                <a:srgbClr val="FFC000"/>
              </a:solidFill>
              <a:effectLst/>
              <a:latin typeface="Open Sans" panose="020B0606030504020204" pitchFamily="34" charset="0"/>
            </a:endParaRPr>
          </a:p>
          <a:p>
            <a:pPr marL="283464" indent="-283464">
              <a:spcBef>
                <a:spcPts val="336"/>
              </a:spcBef>
              <a:buClr>
                <a:srgbClr val="FFC000"/>
              </a:buClr>
              <a:buSzPct val="120000"/>
              <a:buFont typeface="Wingdings" charset="2"/>
              <a:buChar char="§"/>
            </a:pPr>
            <a:r>
              <a:rPr lang="en-US" sz="1350" b="0" i="0" dirty="0">
                <a:solidFill>
                  <a:srgbClr val="FFC000"/>
                </a:solidFill>
                <a:effectLst/>
                <a:latin typeface="Open Sans" panose="020B0606030504020204" pitchFamily="34" charset="0"/>
              </a:rPr>
              <a:t>NATIONAL UNIVERSITY OF DEFENSE TECHNOLOGY (NUDT)</a:t>
            </a:r>
            <a:endParaRPr lang="en-US" sz="1350" dirty="0">
              <a:solidFill>
                <a:srgbClr val="FFC000"/>
              </a:solidFill>
              <a:effectLst/>
              <a:latin typeface="Open Sans" panose="020B0606030504020204" pitchFamily="34" charset="0"/>
            </a:endParaRPr>
          </a:p>
          <a:p>
            <a:pPr marL="283464" indent="-283464">
              <a:spcBef>
                <a:spcPts val="336"/>
              </a:spcBef>
              <a:buClr>
                <a:srgbClr val="FFC000"/>
              </a:buClr>
              <a:buSzPct val="120000"/>
              <a:buFont typeface="Wingdings" charset="2"/>
              <a:buChar char="§"/>
            </a:pPr>
            <a:r>
              <a:rPr lang="en-US" sz="1350" b="0" i="0" dirty="0">
                <a:solidFill>
                  <a:srgbClr val="FFC000"/>
                </a:solidFill>
                <a:effectLst/>
                <a:latin typeface="Open Sans" panose="020B0606030504020204" pitchFamily="34" charset="0"/>
              </a:rPr>
              <a:t>NORTHWESTERN POLYTECHNICAL UNIVERSITY</a:t>
            </a: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SICHUAN UNIVERSITY</a:t>
            </a: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SOUTHERN UNIVERSITY OF SCIENCE AND TECHNOLOGY DEPARTMENT OF MECHANICAL AND ENERGY ENGINEERING</a:t>
            </a: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SUN YAT-SEN UNIVERSITY</a:t>
            </a: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TIANJIN UNIVERSITY</a:t>
            </a:r>
          </a:p>
          <a:p>
            <a:pPr marL="283464" indent="-283464">
              <a:spcBef>
                <a:spcPts val="336"/>
              </a:spcBef>
              <a:buClr>
                <a:srgbClr val="FFC000"/>
              </a:buClr>
              <a:buSzPct val="120000"/>
              <a:buFont typeface="Wingdings" charset="2"/>
              <a:buChar char="§"/>
            </a:pPr>
            <a:r>
              <a:rPr lang="en-US" sz="1350" b="0" i="0" dirty="0">
                <a:solidFill>
                  <a:srgbClr val="FFC000"/>
                </a:solidFill>
                <a:effectLst/>
                <a:latin typeface="Open Sans" panose="020B0606030504020204" pitchFamily="34" charset="0"/>
              </a:rPr>
              <a:t>UNIVERSITY OF ELECTRONIC SCIENCE AND TECHNOLOGY OF CHINA</a:t>
            </a:r>
            <a:endParaRPr lang="en-US" sz="1350" dirty="0">
              <a:solidFill>
                <a:srgbClr val="FFC000"/>
              </a:solidFill>
              <a:effectLst/>
              <a:latin typeface="Open Sans" panose="020B0606030504020204" pitchFamily="34" charset="0"/>
            </a:endParaRPr>
          </a:p>
          <a:p>
            <a:pPr>
              <a:buClr>
                <a:srgbClr val="FFC000"/>
              </a:buClr>
              <a:buSzPct val="120000"/>
              <a:buFont typeface="Wingdings" charset="2"/>
              <a:buChar char="§"/>
            </a:pPr>
            <a:endParaRPr lang="en-US" sz="1400" b="0" i="0" dirty="0">
              <a:solidFill>
                <a:srgbClr val="FFC000"/>
              </a:solidFill>
              <a:effectLst/>
              <a:latin typeface="Open Sans" panose="020B0606030504020204" pitchFamily="34" charset="0"/>
            </a:endParaRPr>
          </a:p>
          <a:p>
            <a:pPr>
              <a:buClr>
                <a:srgbClr val="FFC000"/>
              </a:buClr>
              <a:buSzPct val="120000"/>
              <a:buFont typeface="Wingdings" charset="2"/>
              <a:buChar char="§"/>
            </a:pPr>
            <a:endParaRPr lang="en-US" b="1" u="sng" dirty="0">
              <a:solidFill>
                <a:srgbClr val="FFC000"/>
              </a:solidFill>
              <a:effectLst/>
              <a:latin typeface="Open Sans" panose="020B0606030504020204" pitchFamily="34" charset="0"/>
            </a:endParaRPr>
          </a:p>
          <a:p>
            <a:pPr>
              <a:buClr>
                <a:srgbClr val="FFC000"/>
              </a:buClr>
              <a:buSzPct val="120000"/>
              <a:buFont typeface="Wingdings" charset="2"/>
              <a:buChar char="§"/>
            </a:pPr>
            <a:endParaRPr lang="en-US" sz="2400" dirty="0">
              <a:solidFill>
                <a:srgbClr val="FFC000"/>
              </a:solidFill>
            </a:endParaRPr>
          </a:p>
          <a:p>
            <a:pPr>
              <a:buClr>
                <a:srgbClr val="FFC000"/>
              </a:buClr>
              <a:buSzPct val="120000"/>
              <a:buFont typeface="Wingdings" charset="2"/>
              <a:buChar char="§"/>
            </a:pPr>
            <a:endParaRPr lang="en-US" sz="2400" dirty="0"/>
          </a:p>
          <a:p>
            <a:pPr>
              <a:buClr>
                <a:srgbClr val="FFC000"/>
              </a:buClr>
              <a:buSzPct val="120000"/>
              <a:buFont typeface="Wingdings" charset="2"/>
              <a:buChar char="§"/>
            </a:pPr>
            <a:endParaRPr lang="en-US" sz="2400" cap="none" dirty="0">
              <a:solidFill>
                <a:schemeClr val="tx1"/>
              </a:solidFill>
            </a:endParaRPr>
          </a:p>
        </p:txBody>
      </p:sp>
      <p:sp>
        <p:nvSpPr>
          <p:cNvPr id="5" name="TextBox 4">
            <a:extLst>
              <a:ext uri="{FF2B5EF4-FFF2-40B4-BE49-F238E27FC236}">
                <a16:creationId xmlns:a16="http://schemas.microsoft.com/office/drawing/2014/main" id="{36666988-4954-BC53-5BA9-AEE437ECD59F}"/>
              </a:ext>
            </a:extLst>
          </p:cNvPr>
          <p:cNvSpPr txBox="1"/>
          <p:nvPr/>
        </p:nvSpPr>
        <p:spPr>
          <a:xfrm>
            <a:off x="8051800" y="1397674"/>
            <a:ext cx="4140200" cy="4062651"/>
          </a:xfrm>
          <a:prstGeom prst="rect">
            <a:avLst/>
          </a:prstGeom>
          <a:noFill/>
        </p:spPr>
        <p:txBody>
          <a:bodyPr wrap="square">
            <a:spAutoFit/>
          </a:bodyPr>
          <a:lstStyle/>
          <a:p>
            <a:pPr>
              <a:spcBef>
                <a:spcPts val="336"/>
              </a:spcBef>
              <a:spcAft>
                <a:spcPts val="600"/>
              </a:spcAft>
              <a:buClr>
                <a:srgbClr val="FFC000"/>
              </a:buClr>
              <a:buSzPct val="120000"/>
            </a:pPr>
            <a:r>
              <a:rPr lang="en-US" sz="1350" b="1" dirty="0">
                <a:solidFill>
                  <a:srgbClr val="FFC000"/>
                </a:solidFill>
                <a:latin typeface="Open Sans" panose="020B0606030504020204" pitchFamily="34" charset="0"/>
              </a:rPr>
              <a:t>IRAN</a:t>
            </a:r>
            <a:endParaRPr lang="en-US" sz="1350" b="1" i="0" dirty="0">
              <a:solidFill>
                <a:srgbClr val="FFC000"/>
              </a:solidFill>
              <a:effectLst/>
              <a:latin typeface="Open Sans" panose="020B0606030504020204" pitchFamily="34" charset="0"/>
            </a:endParaRP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AL-MUSTAFA INTERNATIONAL UNIVERSITY</a:t>
            </a: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BAQIYATTALLAH UNIVERSITY OF MEDICAL SCIENCES</a:t>
            </a: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IMAM HOSSEIN UNIVERSITY</a:t>
            </a:r>
            <a:endParaRPr lang="en-US" sz="1350" dirty="0">
              <a:solidFill>
                <a:srgbClr val="FFC000"/>
              </a:solidFill>
              <a:effectLst/>
              <a:latin typeface="Open Sans" panose="020B0606030504020204" pitchFamily="34" charset="0"/>
            </a:endParaRP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MALEK ASHTAR UNIVERSITY</a:t>
            </a:r>
            <a:endParaRPr lang="en-US" sz="1350" dirty="0">
              <a:solidFill>
                <a:srgbClr val="FFC000"/>
              </a:solidFill>
              <a:effectLst/>
              <a:latin typeface="Open Sans" panose="020B0606030504020204" pitchFamily="34" charset="0"/>
            </a:endParaRPr>
          </a:p>
          <a:p>
            <a:pPr marL="283464" indent="-283464">
              <a:spcBef>
                <a:spcPts val="336"/>
              </a:spcBef>
              <a:spcAft>
                <a:spcPts val="600"/>
              </a:spcAft>
              <a:buClr>
                <a:srgbClr val="FFC000"/>
              </a:buClr>
              <a:buSzPct val="120000"/>
              <a:buFont typeface="Wingdings" charset="2"/>
              <a:buChar char="§"/>
            </a:pPr>
            <a:r>
              <a:rPr lang="en-US" sz="1350" i="0" dirty="0">
                <a:solidFill>
                  <a:srgbClr val="FFC000"/>
                </a:solidFill>
                <a:effectLst/>
                <a:latin typeface="Open Sans" panose="020B0606030504020204" pitchFamily="34" charset="0"/>
              </a:rPr>
              <a:t>SHAHID BEHESHTI UNIVERSITY</a:t>
            </a: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SHARIF UNIVERSITY OF TECHNOLOGY</a:t>
            </a: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UNIVERSITY OF IMAM HOSEYN</a:t>
            </a:r>
          </a:p>
          <a:p>
            <a:pPr>
              <a:spcBef>
                <a:spcPts val="336"/>
              </a:spcBef>
              <a:spcAft>
                <a:spcPts val="600"/>
              </a:spcAft>
              <a:buClr>
                <a:srgbClr val="FFC000"/>
              </a:buClr>
              <a:buSzPct val="120000"/>
            </a:pPr>
            <a:endParaRPr lang="en-US" sz="1350" b="0" i="0" dirty="0">
              <a:solidFill>
                <a:srgbClr val="FFC000"/>
              </a:solidFill>
              <a:effectLst/>
              <a:latin typeface="Open Sans" panose="020B0606030504020204" pitchFamily="34" charset="0"/>
            </a:endParaRPr>
          </a:p>
          <a:p>
            <a:pPr>
              <a:spcBef>
                <a:spcPts val="336"/>
              </a:spcBef>
              <a:spcAft>
                <a:spcPts val="600"/>
              </a:spcAft>
              <a:buClr>
                <a:srgbClr val="FFC000"/>
              </a:buClr>
              <a:buSzPct val="120000"/>
            </a:pPr>
            <a:r>
              <a:rPr lang="en-US" sz="1350" b="1" dirty="0">
                <a:solidFill>
                  <a:srgbClr val="FFC000"/>
                </a:solidFill>
                <a:latin typeface="Open Sans" panose="020B0606030504020204" pitchFamily="34" charset="0"/>
              </a:rPr>
              <a:t>UNITED STATES</a:t>
            </a:r>
            <a:endParaRPr lang="en-US" sz="1350" b="1" i="0" dirty="0">
              <a:solidFill>
                <a:srgbClr val="FFC000"/>
              </a:solidFill>
              <a:effectLst/>
              <a:latin typeface="Open Sans" panose="020B0606030504020204" pitchFamily="34" charset="0"/>
            </a:endParaRP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US TECH UNIVERSITY, INC</a:t>
            </a:r>
          </a:p>
          <a:p>
            <a:pPr marL="283464" indent="-283464">
              <a:spcBef>
                <a:spcPts val="336"/>
              </a:spcBef>
              <a:spcAft>
                <a:spcPts val="600"/>
              </a:spcAft>
              <a:buClr>
                <a:srgbClr val="FFC000"/>
              </a:buClr>
              <a:buSzPct val="120000"/>
              <a:buFont typeface="Wingdings" charset="2"/>
              <a:buChar char="§"/>
            </a:pPr>
            <a:r>
              <a:rPr lang="en-US" sz="1350" b="0" i="0" dirty="0">
                <a:solidFill>
                  <a:srgbClr val="FFC000"/>
                </a:solidFill>
                <a:effectLst/>
                <a:latin typeface="Open Sans" panose="020B0606030504020204" pitchFamily="34" charset="0"/>
              </a:rPr>
              <a:t>WORCESTER UNIVERSITY PHARMACY</a:t>
            </a:r>
          </a:p>
        </p:txBody>
      </p:sp>
    </p:spTree>
    <p:extLst>
      <p:ext uri="{BB962C8B-B14F-4D97-AF65-F5344CB8AC3E}">
        <p14:creationId xmlns:p14="http://schemas.microsoft.com/office/powerpoint/2010/main" val="1540324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520932"/>
            <a:ext cx="10168270" cy="598714"/>
          </a:xfrm>
        </p:spPr>
        <p:txBody>
          <a:bodyPr/>
          <a:lstStyle/>
          <a:p>
            <a:r>
              <a:rPr lang="en-US" b="1" dirty="0">
                <a:solidFill>
                  <a:srgbClr val="FFC000"/>
                </a:solidFill>
              </a:rPr>
              <a:t>Countries of particular concern</a:t>
            </a:r>
            <a:endParaRPr lang="en-US" dirty="0">
              <a:solidFill>
                <a:srgbClr val="FFC000"/>
              </a:solidFill>
            </a:endParaRPr>
          </a:p>
        </p:txBody>
      </p:sp>
      <p:sp>
        <p:nvSpPr>
          <p:cNvPr id="3" name="Content Placeholder 2"/>
          <p:cNvSpPr>
            <a:spLocks noGrp="1"/>
          </p:cNvSpPr>
          <p:nvPr>
            <p:ph idx="1"/>
          </p:nvPr>
        </p:nvSpPr>
        <p:spPr>
          <a:xfrm>
            <a:off x="1201150" y="1535185"/>
            <a:ext cx="10468335" cy="4496499"/>
          </a:xfrm>
        </p:spPr>
        <p:txBody>
          <a:bodyPr>
            <a:noAutofit/>
          </a:bodyPr>
          <a:lstStyle/>
          <a:p>
            <a:pPr marL="0" indent="0">
              <a:buNone/>
            </a:pPr>
            <a:r>
              <a:rPr lang="en-US" sz="4400" dirty="0">
                <a:ea typeface="Arial" charset="0"/>
                <a:cs typeface="Arial" charset="0"/>
              </a:rPr>
              <a:t>China		  			Russia </a:t>
            </a:r>
          </a:p>
          <a:p>
            <a:pPr marL="0" indent="0">
              <a:buNone/>
            </a:pPr>
            <a:r>
              <a:rPr lang="en-US" sz="4400" dirty="0">
                <a:ea typeface="Arial" charset="0"/>
                <a:cs typeface="Arial" charset="0"/>
              </a:rPr>
              <a:t>Iran						North Korea </a:t>
            </a:r>
          </a:p>
          <a:p>
            <a:pPr marL="0" indent="0">
              <a:buNone/>
            </a:pPr>
            <a:r>
              <a:rPr lang="en-US" sz="4400" dirty="0">
                <a:ea typeface="Arial" charset="0"/>
                <a:cs typeface="Arial" charset="0"/>
              </a:rPr>
              <a:t>Cuba						Syria</a:t>
            </a:r>
          </a:p>
          <a:p>
            <a:pPr marL="0" indent="0">
              <a:buNone/>
            </a:pPr>
            <a:r>
              <a:rPr lang="en-US" sz="4400" dirty="0">
                <a:ea typeface="Arial" charset="0"/>
                <a:cs typeface="Arial" charset="0"/>
              </a:rPr>
              <a:t>Belarus				Ukraine (</a:t>
            </a:r>
            <a:r>
              <a:rPr lang="en-US" sz="4400" dirty="0" err="1">
                <a:ea typeface="Arial" charset="0"/>
                <a:cs typeface="Arial" charset="0"/>
              </a:rPr>
              <a:t>crimea</a:t>
            </a:r>
            <a:r>
              <a:rPr lang="en-US" sz="4400" dirty="0">
                <a:ea typeface="Arial" charset="0"/>
                <a:cs typeface="Arial" charset="0"/>
              </a:rPr>
              <a:t> region)</a:t>
            </a:r>
          </a:p>
          <a:p>
            <a:pPr marL="0" indent="0">
              <a:buNone/>
            </a:pPr>
            <a:r>
              <a:rPr lang="en-US" sz="4400" dirty="0">
                <a:ea typeface="Arial" charset="0"/>
                <a:cs typeface="Arial" charset="0"/>
              </a:rPr>
              <a:t>Sudan 					Venezuela</a:t>
            </a:r>
          </a:p>
          <a:p>
            <a:pPr marL="0" indent="0">
              <a:buNone/>
            </a:pPr>
            <a:r>
              <a:rPr lang="en-US" sz="4400" dirty="0">
                <a:ea typeface="Arial" charset="0"/>
                <a:cs typeface="Arial" charset="0"/>
              </a:rPr>
              <a:t>Cambodia</a:t>
            </a:r>
          </a:p>
        </p:txBody>
      </p:sp>
    </p:spTree>
    <p:extLst>
      <p:ext uri="{BB962C8B-B14F-4D97-AF65-F5344CB8AC3E}">
        <p14:creationId xmlns:p14="http://schemas.microsoft.com/office/powerpoint/2010/main" val="364870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723" y="1426232"/>
            <a:ext cx="10352543" cy="2404295"/>
          </a:xfrm>
        </p:spPr>
        <p:txBody>
          <a:bodyPr>
            <a:noAutofit/>
          </a:bodyPr>
          <a:lstStyle/>
          <a:p>
            <a:pPr marL="7938">
              <a:spcAft>
                <a:spcPts val="600"/>
              </a:spcAft>
            </a:pPr>
            <a:r>
              <a:rPr lang="en-US" sz="2400" cap="none" dirty="0">
                <a:solidFill>
                  <a:schemeClr val="tx1"/>
                </a:solidFill>
                <a:effectLst/>
                <a:latin typeface="Arial" charset="0"/>
                <a:ea typeface="Arial" charset="0"/>
                <a:cs typeface="Arial" charset="0"/>
              </a:rPr>
              <a:t>All SIU System employees, SIUE faculty and staff, SIUC faculty and staff, SIU School of Medicine faculty and staff that travel to the designated foreign countries.  </a:t>
            </a:r>
            <a:br>
              <a:rPr lang="en-US" sz="2400" cap="none" dirty="0">
                <a:solidFill>
                  <a:schemeClr val="tx1"/>
                </a:solidFill>
                <a:effectLst/>
                <a:latin typeface="Arial" charset="0"/>
                <a:ea typeface="Arial" charset="0"/>
                <a:cs typeface="Arial" charset="0"/>
              </a:rPr>
            </a:br>
            <a:r>
              <a:rPr lang="en-US" sz="2400" cap="none" dirty="0">
                <a:solidFill>
                  <a:schemeClr val="tx1"/>
                </a:solidFill>
                <a:effectLst/>
                <a:latin typeface="Arial" charset="0"/>
                <a:ea typeface="Arial" charset="0"/>
                <a:cs typeface="Arial" charset="0"/>
              </a:rPr>
              <a:t> </a:t>
            </a:r>
            <a:br>
              <a:rPr lang="en-US" sz="2400" cap="none" dirty="0">
                <a:solidFill>
                  <a:schemeClr val="tx1"/>
                </a:solidFill>
                <a:effectLst/>
                <a:latin typeface="Arial" charset="0"/>
                <a:ea typeface="Arial" charset="0"/>
                <a:cs typeface="Arial" charset="0"/>
              </a:rPr>
            </a:br>
            <a:r>
              <a:rPr lang="en-US" sz="2400" cap="none" dirty="0">
                <a:solidFill>
                  <a:schemeClr val="tx1"/>
                </a:solidFill>
                <a:effectLst/>
                <a:latin typeface="Arial" charset="0"/>
                <a:ea typeface="Arial" charset="0"/>
                <a:cs typeface="Arial" charset="0"/>
              </a:rPr>
              <a:t>All SIU travel to the below countries WILL REQUIRE that an Informational Technology Services clean laptop be used during SIU business travel to those countries.</a:t>
            </a:r>
            <a:br>
              <a:rPr lang="en-US" sz="2400" b="1" cap="none" dirty="0">
                <a:solidFill>
                  <a:schemeClr val="tx1"/>
                </a:solidFill>
                <a:effectLst/>
                <a:latin typeface="Arial" charset="0"/>
                <a:ea typeface="Arial" charset="0"/>
                <a:cs typeface="Arial" charset="0"/>
              </a:rPr>
            </a:br>
            <a:br>
              <a:rPr lang="en-US" sz="2400" cap="none" dirty="0">
                <a:solidFill>
                  <a:schemeClr val="tx1"/>
                </a:solidFill>
                <a:effectLst/>
                <a:latin typeface="Arial" charset="0"/>
                <a:ea typeface="Arial" charset="0"/>
                <a:cs typeface="Arial" charset="0"/>
              </a:rPr>
            </a:br>
            <a:endParaRPr lang="en-US" sz="2400" cap="none" dirty="0">
              <a:solidFill>
                <a:schemeClr val="tx1"/>
              </a:solidFill>
              <a:latin typeface="Arial" charset="0"/>
              <a:ea typeface="Arial"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6" name="TextBox 5"/>
          <p:cNvSpPr txBox="1"/>
          <p:nvPr/>
        </p:nvSpPr>
        <p:spPr>
          <a:xfrm>
            <a:off x="544945" y="213147"/>
            <a:ext cx="10520939" cy="584775"/>
          </a:xfrm>
          <a:prstGeom prst="rect">
            <a:avLst/>
          </a:prstGeom>
          <a:noFill/>
        </p:spPr>
        <p:txBody>
          <a:bodyPr wrap="square" rtlCol="0">
            <a:spAutoFit/>
          </a:bodyPr>
          <a:lstStyle/>
          <a:p>
            <a:r>
              <a:rPr lang="en-US" sz="3200" b="1" cap="all" dirty="0">
                <a:solidFill>
                  <a:srgbClr val="FFC000"/>
                </a:solidFill>
                <a:latin typeface="Arial" charset="0"/>
                <a:ea typeface="Arial" charset="0"/>
                <a:cs typeface="Arial" charset="0"/>
              </a:rPr>
              <a:t>SIU Clean Laptop Program</a:t>
            </a:r>
            <a:endParaRPr lang="en-US" sz="3200" cap="all" dirty="0">
              <a:solidFill>
                <a:srgbClr val="FFC000"/>
              </a:solidFill>
              <a:latin typeface="Arial" charset="0"/>
            </a:endParaRPr>
          </a:p>
        </p:txBody>
      </p:sp>
      <p:sp>
        <p:nvSpPr>
          <p:cNvPr id="3" name="TextBox 2"/>
          <p:cNvSpPr txBox="1"/>
          <p:nvPr/>
        </p:nvSpPr>
        <p:spPr>
          <a:xfrm>
            <a:off x="776920" y="3752005"/>
            <a:ext cx="11065884" cy="3093154"/>
          </a:xfrm>
          <a:prstGeom prst="rect">
            <a:avLst/>
          </a:prstGeom>
          <a:noFill/>
        </p:spPr>
        <p:txBody>
          <a:bodyPr wrap="square" rtlCol="0">
            <a:spAutoFit/>
          </a:bodyPr>
          <a:lstStyle/>
          <a:p>
            <a:pPr>
              <a:spcAft>
                <a:spcPts val="2400"/>
              </a:spcAft>
            </a:pPr>
            <a:r>
              <a:rPr lang="en-US" sz="2400" dirty="0">
                <a:latin typeface="Arial" charset="0"/>
                <a:ea typeface="Arial" charset="0"/>
                <a:cs typeface="Arial" charset="0"/>
              </a:rPr>
              <a:t>Your SIU issued laptop computer </a:t>
            </a:r>
            <a:r>
              <a:rPr lang="en-US" sz="2400" b="1" u="sng" dirty="0">
                <a:latin typeface="Arial" charset="0"/>
                <a:ea typeface="Arial" charset="0"/>
                <a:cs typeface="Arial" charset="0"/>
              </a:rPr>
              <a:t>SHALL NOT</a:t>
            </a:r>
            <a:r>
              <a:rPr lang="en-US" sz="2400" b="1" dirty="0">
                <a:latin typeface="Arial" charset="0"/>
                <a:ea typeface="Arial" charset="0"/>
                <a:cs typeface="Arial" charset="0"/>
              </a:rPr>
              <a:t> </a:t>
            </a:r>
            <a:r>
              <a:rPr lang="en-US" sz="2400" dirty="0">
                <a:latin typeface="Arial" charset="0"/>
                <a:ea typeface="Arial" charset="0"/>
                <a:cs typeface="Arial" charset="0"/>
              </a:rPr>
              <a:t>be transported to any of the below countries.</a:t>
            </a:r>
          </a:p>
          <a:p>
            <a:pPr>
              <a:lnSpc>
                <a:spcPts val="3280"/>
              </a:lnSpc>
            </a:pPr>
            <a:r>
              <a:rPr lang="en-US" sz="2400" b="1" dirty="0">
                <a:latin typeface="Arial" charset="0"/>
                <a:ea typeface="Arial" charset="0"/>
                <a:cs typeface="Arial" charset="0"/>
              </a:rPr>
              <a:t>IRAN		SYRIA		SUDAN		NORTH KOREA</a:t>
            </a:r>
            <a:br>
              <a:rPr lang="en-US" sz="2400" b="1" dirty="0">
                <a:latin typeface="Arial" charset="0"/>
                <a:ea typeface="Arial" charset="0"/>
                <a:cs typeface="Arial" charset="0"/>
              </a:rPr>
            </a:br>
            <a:r>
              <a:rPr lang="en-US" sz="2400" b="1" dirty="0">
                <a:latin typeface="Arial" charset="0"/>
                <a:ea typeface="Arial" charset="0"/>
                <a:cs typeface="Arial" charset="0"/>
              </a:rPr>
              <a:t>CUBA		BELARUS		CHINA		RUSSIA</a:t>
            </a:r>
          </a:p>
          <a:p>
            <a:pPr>
              <a:spcAft>
                <a:spcPts val="2400"/>
              </a:spcAft>
            </a:pPr>
            <a:r>
              <a:rPr lang="en-US" sz="2400" i="1" dirty="0">
                <a:latin typeface="Arial" charset="0"/>
                <a:ea typeface="Arial" charset="0"/>
                <a:cs typeface="Arial" charset="0"/>
              </a:rPr>
              <a:t>		</a:t>
            </a:r>
            <a:r>
              <a:rPr lang="en-US" sz="2400" b="1" dirty="0">
                <a:latin typeface="Arial" charset="0"/>
                <a:ea typeface="Arial" charset="0"/>
                <a:cs typeface="Arial" charset="0"/>
              </a:rPr>
              <a:t>CAMBODIA</a:t>
            </a:r>
            <a:r>
              <a:rPr lang="en-US" sz="2400" dirty="0">
                <a:latin typeface="Arial" charset="0"/>
                <a:ea typeface="Arial" charset="0"/>
                <a:cs typeface="Arial" charset="0"/>
              </a:rPr>
              <a:t>	</a:t>
            </a:r>
            <a:r>
              <a:rPr lang="en-US" sz="2400" i="1" dirty="0">
                <a:latin typeface="Arial" charset="0"/>
                <a:ea typeface="Arial" charset="0"/>
                <a:cs typeface="Arial" charset="0"/>
              </a:rPr>
              <a:t>	</a:t>
            </a:r>
            <a:r>
              <a:rPr lang="en-US" sz="2400" b="1" dirty="0">
                <a:latin typeface="Arial" charset="0"/>
                <a:ea typeface="Arial" charset="0"/>
                <a:cs typeface="Arial" charset="0"/>
              </a:rPr>
              <a:t>VENEZUELA</a:t>
            </a:r>
            <a:r>
              <a:rPr lang="en-US" sz="2400" i="1" dirty="0">
                <a:latin typeface="Arial" charset="0"/>
                <a:ea typeface="Arial" charset="0"/>
                <a:cs typeface="Arial" charset="0"/>
              </a:rPr>
              <a:t>	</a:t>
            </a:r>
            <a:r>
              <a:rPr lang="en-US" sz="2400" b="1" dirty="0">
                <a:latin typeface="Arial" charset="0"/>
                <a:ea typeface="Arial" charset="0"/>
                <a:cs typeface="Arial" charset="0"/>
              </a:rPr>
              <a:t>UKRAINE </a:t>
            </a:r>
            <a:r>
              <a:rPr lang="en-US" sz="2400" i="1" dirty="0">
                <a:latin typeface="Arial" charset="0"/>
                <a:ea typeface="Arial" charset="0"/>
                <a:cs typeface="Arial" charset="0"/>
              </a:rPr>
              <a:t>(</a:t>
            </a:r>
            <a:r>
              <a:rPr lang="en-US" i="1" dirty="0">
                <a:latin typeface="Arial" charset="0"/>
                <a:ea typeface="Arial" charset="0"/>
                <a:cs typeface="Arial" charset="0"/>
              </a:rPr>
              <a:t>Crimea Region</a:t>
            </a:r>
            <a:r>
              <a:rPr lang="en-US" sz="2400" i="1" dirty="0">
                <a:latin typeface="Arial" charset="0"/>
                <a:ea typeface="Arial" charset="0"/>
                <a:cs typeface="Arial" charset="0"/>
              </a:rPr>
              <a:t>) 		</a:t>
            </a:r>
            <a:br>
              <a:rPr lang="en-US" sz="2400" dirty="0">
                <a:latin typeface="Arial" charset="0"/>
                <a:ea typeface="Arial" charset="0"/>
                <a:cs typeface="Arial" charset="0"/>
              </a:rPr>
            </a:br>
            <a:endParaRPr lang="en-US" sz="2400" dirty="0"/>
          </a:p>
        </p:txBody>
      </p:sp>
    </p:spTree>
    <p:extLst>
      <p:ext uri="{BB962C8B-B14F-4D97-AF65-F5344CB8AC3E}">
        <p14:creationId xmlns:p14="http://schemas.microsoft.com/office/powerpoint/2010/main" val="122098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520932"/>
            <a:ext cx="10168270" cy="598714"/>
          </a:xfrm>
        </p:spPr>
        <p:txBody>
          <a:bodyPr>
            <a:normAutofit fontScale="90000"/>
          </a:bodyPr>
          <a:lstStyle/>
          <a:p>
            <a:r>
              <a:rPr lang="en-US" b="1" dirty="0">
                <a:solidFill>
                  <a:srgbClr val="FFC000"/>
                </a:solidFill>
              </a:rPr>
              <a:t>International TRAVEL TIPS for high-risk countries</a:t>
            </a:r>
            <a:endParaRPr lang="en-US" dirty="0">
              <a:solidFill>
                <a:srgbClr val="FFC000"/>
              </a:solidFill>
            </a:endParaRPr>
          </a:p>
        </p:txBody>
      </p:sp>
      <p:sp>
        <p:nvSpPr>
          <p:cNvPr id="3" name="Content Placeholder 2"/>
          <p:cNvSpPr>
            <a:spLocks noGrp="1"/>
          </p:cNvSpPr>
          <p:nvPr>
            <p:ph idx="1"/>
          </p:nvPr>
        </p:nvSpPr>
        <p:spPr>
          <a:xfrm>
            <a:off x="1201151" y="1530176"/>
            <a:ext cx="9294256" cy="4496499"/>
          </a:xfrm>
        </p:spPr>
        <p:txBody>
          <a:bodyPr>
            <a:noAutofit/>
          </a:bodyPr>
          <a:lstStyle/>
          <a:p>
            <a:pPr marL="0" indent="0">
              <a:buClr>
                <a:srgbClr val="FFC000"/>
              </a:buClr>
              <a:buSzPct val="120000"/>
              <a:buNone/>
            </a:pPr>
            <a:r>
              <a:rPr lang="en-US" sz="2800" cap="none" dirty="0">
                <a:solidFill>
                  <a:schemeClr val="tx1"/>
                </a:solidFill>
              </a:rPr>
              <a:t>Prior to Travel:</a:t>
            </a:r>
          </a:p>
          <a:p>
            <a:pPr>
              <a:buClr>
                <a:srgbClr val="FFC000"/>
              </a:buClr>
              <a:buSzPct val="120000"/>
              <a:buFont typeface="Wingdings" charset="2"/>
              <a:buChar char="§"/>
            </a:pPr>
            <a:r>
              <a:rPr lang="en-US" sz="2800" cap="none" dirty="0">
                <a:solidFill>
                  <a:schemeClr val="tx1"/>
                </a:solidFill>
              </a:rPr>
              <a:t>Change all passwords</a:t>
            </a:r>
          </a:p>
          <a:p>
            <a:pPr>
              <a:buClr>
                <a:srgbClr val="FFC000"/>
              </a:buClr>
              <a:buSzPct val="120000"/>
              <a:buFont typeface="Wingdings" charset="2"/>
              <a:buChar char="§"/>
            </a:pPr>
            <a:r>
              <a:rPr lang="en-US" sz="2800" cap="none" dirty="0">
                <a:solidFill>
                  <a:schemeClr val="tx1"/>
                </a:solidFill>
              </a:rPr>
              <a:t>Leave unneeded items such as keys, cards, badges </a:t>
            </a:r>
            <a:r>
              <a:rPr lang="en-US" sz="2800" cap="none">
                <a:solidFill>
                  <a:schemeClr val="tx1"/>
                </a:solidFill>
              </a:rPr>
              <a:t>and fobs </a:t>
            </a:r>
            <a:r>
              <a:rPr lang="en-US" sz="2800" cap="none" dirty="0">
                <a:solidFill>
                  <a:schemeClr val="tx1"/>
                </a:solidFill>
              </a:rPr>
              <a:t>at home</a:t>
            </a:r>
          </a:p>
          <a:p>
            <a:pPr>
              <a:buClr>
                <a:srgbClr val="FFC000"/>
              </a:buClr>
              <a:buSzPct val="120000"/>
              <a:buFont typeface="Wingdings" charset="2"/>
              <a:buChar char="§"/>
            </a:pPr>
            <a:r>
              <a:rPr lang="en-US" sz="2800" cap="none" dirty="0">
                <a:solidFill>
                  <a:schemeClr val="tx1"/>
                </a:solidFill>
              </a:rPr>
              <a:t>Remove financial information</a:t>
            </a:r>
          </a:p>
          <a:p>
            <a:pPr>
              <a:buClr>
                <a:srgbClr val="FFC000"/>
              </a:buClr>
              <a:buSzPct val="120000"/>
              <a:buFont typeface="Wingdings" charset="2"/>
              <a:buChar char="§"/>
            </a:pPr>
            <a:r>
              <a:rPr lang="en-US" sz="2800" cap="none" dirty="0">
                <a:solidFill>
                  <a:schemeClr val="tx1"/>
                </a:solidFill>
              </a:rPr>
              <a:t>Document account numbers to anything you do take </a:t>
            </a:r>
          </a:p>
          <a:p>
            <a:pPr>
              <a:buClr>
                <a:srgbClr val="FFC000"/>
              </a:buClr>
              <a:buSzPct val="120000"/>
              <a:buFont typeface="Wingdings" charset="2"/>
              <a:buChar char="§"/>
            </a:pPr>
            <a:r>
              <a:rPr lang="en-US" sz="2800" cap="none" dirty="0">
                <a:solidFill>
                  <a:schemeClr val="tx1"/>
                </a:solidFill>
              </a:rPr>
              <a:t>Obtain an RF-shielded cover or case for any RFID cards.</a:t>
            </a:r>
          </a:p>
          <a:p>
            <a:pPr>
              <a:buClr>
                <a:srgbClr val="FFC000"/>
              </a:buClr>
              <a:buSzPct val="120000"/>
              <a:buFont typeface="Wingdings" charset="2"/>
              <a:buChar char="§"/>
            </a:pPr>
            <a:endParaRPr lang="en-US" sz="2400" cap="none" dirty="0">
              <a:solidFill>
                <a:schemeClr val="tx1"/>
              </a:solidFill>
            </a:endParaRPr>
          </a:p>
        </p:txBody>
      </p:sp>
    </p:spTree>
    <p:extLst>
      <p:ext uri="{BB962C8B-B14F-4D97-AF65-F5344CB8AC3E}">
        <p14:creationId xmlns:p14="http://schemas.microsoft.com/office/powerpoint/2010/main" val="339525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86653"/>
            <a:ext cx="9905998" cy="3757134"/>
          </a:xfrm>
        </p:spPr>
        <p:txBody>
          <a:bodyPr/>
          <a:lstStyle/>
          <a:p>
            <a:pPr algn="ctr"/>
            <a:r>
              <a:rPr lang="en-US" b="1" dirty="0">
                <a:solidFill>
                  <a:srgbClr val="FFC000"/>
                </a:solidFill>
              </a:rPr>
              <a:t>Export control regulations </a:t>
            </a:r>
            <a:br>
              <a:rPr lang="en-US" b="1" dirty="0">
                <a:solidFill>
                  <a:srgbClr val="FFC000"/>
                </a:solidFill>
              </a:rPr>
            </a:br>
            <a:r>
              <a:rPr lang="en-US" b="1" dirty="0">
                <a:solidFill>
                  <a:srgbClr val="FFC000"/>
                </a:solidFill>
              </a:rPr>
              <a:t>and their application</a:t>
            </a:r>
            <a:endParaRPr lang="en-US" cap="none" dirty="0">
              <a:solidFill>
                <a:srgbClr val="FFC000"/>
              </a:solidFill>
            </a:endParaRPr>
          </a:p>
        </p:txBody>
      </p:sp>
      <p:pic>
        <p:nvPicPr>
          <p:cNvPr id="4" name="Picture 3">
            <a:extLst>
              <a:ext uri="{FF2B5EF4-FFF2-40B4-BE49-F238E27FC236}">
                <a16:creationId xmlns:a16="http://schemas.microsoft.com/office/drawing/2014/main" id="{368011BE-55E7-423B-B953-8BBA846E3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3788801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520932"/>
            <a:ext cx="10168270" cy="598714"/>
          </a:xfrm>
        </p:spPr>
        <p:txBody>
          <a:bodyPr>
            <a:normAutofit fontScale="90000"/>
          </a:bodyPr>
          <a:lstStyle/>
          <a:p>
            <a:r>
              <a:rPr lang="en-US" b="1" dirty="0">
                <a:solidFill>
                  <a:srgbClr val="FFC000"/>
                </a:solidFill>
              </a:rPr>
              <a:t>International TRAVEL TIPS for high-risk countries</a:t>
            </a:r>
            <a:endParaRPr lang="en-US" dirty="0">
              <a:solidFill>
                <a:srgbClr val="FFC000"/>
              </a:solidFill>
            </a:endParaRPr>
          </a:p>
        </p:txBody>
      </p:sp>
      <p:sp>
        <p:nvSpPr>
          <p:cNvPr id="3" name="Content Placeholder 2"/>
          <p:cNvSpPr>
            <a:spLocks noGrp="1"/>
          </p:cNvSpPr>
          <p:nvPr>
            <p:ph idx="1"/>
          </p:nvPr>
        </p:nvSpPr>
        <p:spPr>
          <a:xfrm>
            <a:off x="1201151" y="1530176"/>
            <a:ext cx="9294256" cy="4496499"/>
          </a:xfrm>
        </p:spPr>
        <p:txBody>
          <a:bodyPr>
            <a:noAutofit/>
          </a:bodyPr>
          <a:lstStyle/>
          <a:p>
            <a:pPr marL="0" indent="0">
              <a:buClr>
                <a:srgbClr val="FFC000"/>
              </a:buClr>
              <a:buSzPct val="120000"/>
              <a:buNone/>
            </a:pPr>
            <a:r>
              <a:rPr lang="en-US" sz="2800" cap="none" dirty="0">
                <a:solidFill>
                  <a:schemeClr val="tx1"/>
                </a:solidFill>
              </a:rPr>
              <a:t>During Travel:</a:t>
            </a:r>
          </a:p>
          <a:p>
            <a:pPr>
              <a:buClr>
                <a:srgbClr val="FFC000"/>
              </a:buClr>
              <a:buSzPct val="120000"/>
              <a:buFont typeface="Wingdings" charset="2"/>
              <a:buChar char="§"/>
            </a:pPr>
            <a:r>
              <a:rPr lang="en-US" sz="2400" cap="none" dirty="0">
                <a:solidFill>
                  <a:schemeClr val="tx1"/>
                </a:solidFill>
              </a:rPr>
              <a:t>Never use shared computers</a:t>
            </a:r>
          </a:p>
          <a:p>
            <a:pPr>
              <a:buClr>
                <a:srgbClr val="FFC000"/>
              </a:buClr>
              <a:buSzPct val="120000"/>
              <a:buFont typeface="Wingdings" charset="2"/>
              <a:buChar char="§"/>
            </a:pPr>
            <a:r>
              <a:rPr lang="en-US" sz="2400" cap="none" dirty="0">
                <a:solidFill>
                  <a:schemeClr val="tx1"/>
                </a:solidFill>
              </a:rPr>
              <a:t>Logout and shut down devices when not in use</a:t>
            </a:r>
          </a:p>
          <a:p>
            <a:pPr>
              <a:buClr>
                <a:srgbClr val="FFC000"/>
              </a:buClr>
              <a:buSzPct val="120000"/>
              <a:buFont typeface="Wingdings" charset="2"/>
              <a:buChar char="§"/>
            </a:pPr>
            <a:r>
              <a:rPr lang="en-US" sz="2400" cap="none" dirty="0">
                <a:solidFill>
                  <a:schemeClr val="tx1"/>
                </a:solidFill>
              </a:rPr>
              <a:t>Keep devices with you at all times</a:t>
            </a:r>
          </a:p>
          <a:p>
            <a:pPr>
              <a:buClr>
                <a:srgbClr val="FFC000"/>
              </a:buClr>
              <a:buSzPct val="120000"/>
              <a:buFont typeface="Wingdings" charset="2"/>
              <a:buChar char="§"/>
            </a:pPr>
            <a:r>
              <a:rPr lang="en-US" sz="2400" cap="none" dirty="0">
                <a:solidFill>
                  <a:schemeClr val="tx1"/>
                </a:solidFill>
              </a:rPr>
              <a:t>Don’t send sensitive messages</a:t>
            </a:r>
          </a:p>
          <a:p>
            <a:pPr>
              <a:buClr>
                <a:srgbClr val="FFC000"/>
              </a:buClr>
              <a:buSzPct val="120000"/>
              <a:buFont typeface="Wingdings" charset="2"/>
              <a:buChar char="§"/>
            </a:pPr>
            <a:r>
              <a:rPr lang="en-US" sz="2400" cap="none" dirty="0">
                <a:solidFill>
                  <a:schemeClr val="tx1"/>
                </a:solidFill>
              </a:rPr>
              <a:t>Disable and fully cover integrated laptop cameras</a:t>
            </a:r>
          </a:p>
          <a:p>
            <a:pPr>
              <a:buClr>
                <a:srgbClr val="FFC000"/>
              </a:buClr>
              <a:buSzPct val="120000"/>
              <a:buFont typeface="Wingdings" charset="2"/>
              <a:buChar char="§"/>
            </a:pPr>
            <a:r>
              <a:rPr lang="en-US" sz="2400" cap="none" dirty="0">
                <a:solidFill>
                  <a:schemeClr val="tx1"/>
                </a:solidFill>
              </a:rPr>
              <a:t>Physically disconnect any integrated laptop microphones</a:t>
            </a:r>
          </a:p>
          <a:p>
            <a:pPr>
              <a:buClr>
                <a:srgbClr val="FFC000"/>
              </a:buClr>
              <a:buSzPct val="120000"/>
              <a:buFont typeface="Wingdings" charset="2"/>
              <a:buChar char="§"/>
            </a:pPr>
            <a:r>
              <a:rPr lang="en-US" sz="2400" cap="none" dirty="0">
                <a:solidFill>
                  <a:schemeClr val="tx1"/>
                </a:solidFill>
              </a:rPr>
              <a:t>Don’t plug your devices into charger kiosks</a:t>
            </a:r>
          </a:p>
          <a:p>
            <a:pPr>
              <a:buClr>
                <a:srgbClr val="FFC000"/>
              </a:buClr>
              <a:buSzPct val="120000"/>
              <a:buFont typeface="Wingdings" charset="2"/>
              <a:buChar char="§"/>
            </a:pPr>
            <a:r>
              <a:rPr lang="en-US" sz="2400" cap="none" dirty="0">
                <a:solidFill>
                  <a:schemeClr val="tx1"/>
                </a:solidFill>
              </a:rPr>
              <a:t>Don’t use or borrow others’ USB memory sticks</a:t>
            </a:r>
          </a:p>
        </p:txBody>
      </p:sp>
    </p:spTree>
    <p:extLst>
      <p:ext uri="{BB962C8B-B14F-4D97-AF65-F5344CB8AC3E}">
        <p14:creationId xmlns:p14="http://schemas.microsoft.com/office/powerpoint/2010/main" val="4055489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520932"/>
            <a:ext cx="10168270" cy="598714"/>
          </a:xfrm>
        </p:spPr>
        <p:txBody>
          <a:bodyPr>
            <a:normAutofit fontScale="90000"/>
          </a:bodyPr>
          <a:lstStyle/>
          <a:p>
            <a:r>
              <a:rPr lang="en-US" b="1" dirty="0">
                <a:solidFill>
                  <a:srgbClr val="FFC000"/>
                </a:solidFill>
              </a:rPr>
              <a:t>International TRAVEL TIPS for high-risk countries</a:t>
            </a:r>
            <a:endParaRPr lang="en-US" dirty="0">
              <a:solidFill>
                <a:srgbClr val="FFC000"/>
              </a:solidFill>
            </a:endParaRPr>
          </a:p>
        </p:txBody>
      </p:sp>
      <p:sp>
        <p:nvSpPr>
          <p:cNvPr id="3" name="Content Placeholder 2"/>
          <p:cNvSpPr>
            <a:spLocks noGrp="1"/>
          </p:cNvSpPr>
          <p:nvPr>
            <p:ph idx="1"/>
          </p:nvPr>
        </p:nvSpPr>
        <p:spPr>
          <a:xfrm>
            <a:off x="1201151" y="1530176"/>
            <a:ext cx="9294256" cy="4496499"/>
          </a:xfrm>
        </p:spPr>
        <p:txBody>
          <a:bodyPr>
            <a:noAutofit/>
          </a:bodyPr>
          <a:lstStyle/>
          <a:p>
            <a:pPr marL="0" indent="0">
              <a:buClr>
                <a:srgbClr val="FFC000"/>
              </a:buClr>
              <a:buSzPct val="120000"/>
              <a:buNone/>
            </a:pPr>
            <a:r>
              <a:rPr lang="en-US" sz="2800" cap="none" dirty="0">
                <a:solidFill>
                  <a:schemeClr val="tx1"/>
                </a:solidFill>
              </a:rPr>
              <a:t>After Travel:</a:t>
            </a:r>
          </a:p>
          <a:p>
            <a:pPr>
              <a:buClr>
                <a:srgbClr val="FFC000"/>
              </a:buClr>
              <a:buSzPct val="120000"/>
              <a:buFont typeface="Wingdings" charset="2"/>
              <a:buChar char="§"/>
            </a:pPr>
            <a:r>
              <a:rPr lang="en-US" sz="2800" cap="none" dirty="0">
                <a:solidFill>
                  <a:schemeClr val="tx1"/>
                </a:solidFill>
              </a:rPr>
              <a:t>Immediately discontinue use of the travel laptop</a:t>
            </a:r>
          </a:p>
          <a:p>
            <a:pPr>
              <a:buClr>
                <a:srgbClr val="FFC000"/>
              </a:buClr>
              <a:buSzPct val="120000"/>
              <a:buFont typeface="Wingdings" charset="2"/>
              <a:buChar char="§"/>
            </a:pPr>
            <a:r>
              <a:rPr lang="en-US" sz="2800" cap="none" dirty="0">
                <a:solidFill>
                  <a:schemeClr val="tx1"/>
                </a:solidFill>
              </a:rPr>
              <a:t>Change all passwords </a:t>
            </a:r>
          </a:p>
          <a:p>
            <a:pPr>
              <a:buClr>
                <a:srgbClr val="FFC000"/>
              </a:buClr>
              <a:buSzPct val="120000"/>
              <a:buFont typeface="Wingdings" charset="2"/>
              <a:buChar char="§"/>
            </a:pPr>
            <a:r>
              <a:rPr lang="en-US" sz="2800" cap="none" dirty="0">
                <a:solidFill>
                  <a:schemeClr val="tx1"/>
                </a:solidFill>
              </a:rPr>
              <a:t>Don’t plug in any USB memory sticks that you received during travel</a:t>
            </a:r>
          </a:p>
          <a:p>
            <a:pPr>
              <a:buClr>
                <a:srgbClr val="FFC000"/>
              </a:buClr>
              <a:buSzPct val="120000"/>
              <a:buFont typeface="Wingdings" charset="2"/>
              <a:buChar char="§"/>
            </a:pPr>
            <a:r>
              <a:rPr lang="en-US" sz="2800" cap="none" dirty="0">
                <a:solidFill>
                  <a:schemeClr val="tx1"/>
                </a:solidFill>
              </a:rPr>
              <a:t>See full details of International Travel Tips at </a:t>
            </a:r>
            <a:r>
              <a:rPr lang="en-US" sz="2400" dirty="0">
                <a:hlinkClick r:id="rId2"/>
              </a:rPr>
              <a:t>https://siusystem.edu/academic-affairs/export-controls/InternationalTravelTips.pdf</a:t>
            </a:r>
            <a:endParaRPr lang="en-US" sz="2800" cap="none" dirty="0">
              <a:solidFill>
                <a:schemeClr val="tx1"/>
              </a:solidFill>
            </a:endParaRPr>
          </a:p>
          <a:p>
            <a:pPr>
              <a:buClr>
                <a:srgbClr val="FFC000"/>
              </a:buClr>
              <a:buSzPct val="120000"/>
              <a:buFont typeface="Wingdings" charset="2"/>
              <a:buChar char="§"/>
            </a:pPr>
            <a:endParaRPr lang="en-US" sz="2400" cap="none" dirty="0">
              <a:solidFill>
                <a:schemeClr val="tx1"/>
              </a:solidFill>
            </a:endParaRPr>
          </a:p>
        </p:txBody>
      </p:sp>
    </p:spTree>
    <p:extLst>
      <p:ext uri="{BB962C8B-B14F-4D97-AF65-F5344CB8AC3E}">
        <p14:creationId xmlns:p14="http://schemas.microsoft.com/office/powerpoint/2010/main" val="474980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91" y="557271"/>
            <a:ext cx="10972800" cy="1143000"/>
          </a:xfrm>
        </p:spPr>
        <p:txBody>
          <a:bodyPr>
            <a:normAutofit/>
          </a:bodyPr>
          <a:lstStyle/>
          <a:p>
            <a:pPr algn="l"/>
            <a:r>
              <a:rPr lang="en-US" dirty="0">
                <a:solidFill>
                  <a:srgbClr val="FFC000"/>
                </a:solidFill>
              </a:rPr>
              <a:t>What is being Targeted?</a:t>
            </a:r>
          </a:p>
        </p:txBody>
      </p:sp>
      <p:sp>
        <p:nvSpPr>
          <p:cNvPr id="3" name="Content Placeholder 2"/>
          <p:cNvSpPr>
            <a:spLocks noGrp="1"/>
          </p:cNvSpPr>
          <p:nvPr>
            <p:ph idx="1"/>
          </p:nvPr>
        </p:nvSpPr>
        <p:spPr>
          <a:xfrm>
            <a:off x="607291" y="1870301"/>
            <a:ext cx="9966522" cy="4525963"/>
          </a:xfrm>
        </p:spPr>
        <p:txBody>
          <a:bodyPr>
            <a:normAutofit/>
          </a:bodyPr>
          <a:lstStyle/>
          <a:p>
            <a:r>
              <a:rPr lang="en-US" dirty="0"/>
              <a:t>Biotechnology and pharmaceuticals</a:t>
            </a:r>
          </a:p>
          <a:p>
            <a:r>
              <a:rPr lang="en-US" dirty="0"/>
              <a:t>Nanotechnology</a:t>
            </a:r>
          </a:p>
          <a:p>
            <a:r>
              <a:rPr lang="en-US" dirty="0"/>
              <a:t>Quantum computing</a:t>
            </a:r>
          </a:p>
          <a:p>
            <a:r>
              <a:rPr lang="en-US" dirty="0"/>
              <a:t>Advanced materials</a:t>
            </a:r>
          </a:p>
          <a:p>
            <a:r>
              <a:rPr lang="en-US" dirty="0"/>
              <a:t>Submersible vehicles</a:t>
            </a:r>
          </a:p>
          <a:p>
            <a:r>
              <a:rPr lang="en-US" dirty="0"/>
              <a:t>Acoustic communications and sensors</a:t>
            </a:r>
          </a:p>
          <a:p>
            <a:r>
              <a:rPr lang="en-US" dirty="0"/>
              <a:t>Communications and encryption technology</a:t>
            </a:r>
          </a:p>
          <a:p>
            <a:r>
              <a:rPr lang="en-US" dirty="0"/>
              <a:t>Satellites, spacecraft and related items</a:t>
            </a:r>
          </a:p>
          <a:p>
            <a:r>
              <a:rPr lang="en-US" dirty="0"/>
              <a:t>Weapons systems yet unclassified</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E4CC91-0272-4CA6-9DB1-F27956C6D64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074" name="Picture 2" descr="White and Black Chess 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512" y="2054599"/>
            <a:ext cx="4054263" cy="228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387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91" y="557271"/>
            <a:ext cx="10972800" cy="1143000"/>
          </a:xfrm>
        </p:spPr>
        <p:txBody>
          <a:bodyPr>
            <a:normAutofit/>
          </a:bodyPr>
          <a:lstStyle/>
          <a:p>
            <a:pPr algn="l"/>
            <a:r>
              <a:rPr lang="en-US" dirty="0"/>
              <a:t>Methods Used to Target Technology</a:t>
            </a:r>
          </a:p>
        </p:txBody>
      </p:sp>
      <p:sp>
        <p:nvSpPr>
          <p:cNvPr id="3" name="Content Placeholder 2"/>
          <p:cNvSpPr>
            <a:spLocks noGrp="1"/>
          </p:cNvSpPr>
          <p:nvPr>
            <p:ph idx="1"/>
          </p:nvPr>
        </p:nvSpPr>
        <p:spPr>
          <a:xfrm>
            <a:off x="607291" y="1830388"/>
            <a:ext cx="10972800" cy="4525963"/>
          </a:xfrm>
        </p:spPr>
        <p:txBody>
          <a:bodyPr>
            <a:normAutofit fontScale="92500" lnSpcReduction="10000"/>
          </a:bodyPr>
          <a:lstStyle/>
          <a:p>
            <a:pPr marL="214313" indent="-214313" defTabSz="685800">
              <a:spcAft>
                <a:spcPts val="600"/>
              </a:spcAft>
              <a:defRPr/>
            </a:pPr>
            <a:r>
              <a:rPr lang="en-US" dirty="0">
                <a:solidFill>
                  <a:schemeClr val="tx1"/>
                </a:solidFill>
                <a:cs typeface="Times New Roman" panose="02020603050405020304" pitchFamily="18" charset="0"/>
              </a:rPr>
              <a:t>Hacking/computer intrusions</a:t>
            </a:r>
          </a:p>
          <a:p>
            <a:pPr marL="214313" indent="-214313" defTabSz="685800">
              <a:spcAft>
                <a:spcPts val="600"/>
              </a:spcAft>
              <a:defRPr/>
            </a:pPr>
            <a:r>
              <a:rPr lang="en-US" dirty="0">
                <a:solidFill>
                  <a:schemeClr val="tx1"/>
                </a:solidFill>
                <a:cs typeface="Times New Roman" panose="02020603050405020304" pitchFamily="18" charset="0"/>
              </a:rPr>
              <a:t>Unsolicited e-mail/telephone requests</a:t>
            </a:r>
          </a:p>
          <a:p>
            <a:pPr marL="214313" indent="-214313" defTabSz="685800">
              <a:spcAft>
                <a:spcPts val="600"/>
              </a:spcAft>
              <a:defRPr/>
            </a:pPr>
            <a:r>
              <a:rPr lang="en-US" dirty="0">
                <a:solidFill>
                  <a:schemeClr val="tx1"/>
                </a:solidFill>
                <a:cs typeface="Times New Roman" panose="02020603050405020304" pitchFamily="18" charset="0"/>
              </a:rPr>
              <a:t>Compromise of laptop/phone while traveling overseas</a:t>
            </a:r>
          </a:p>
          <a:p>
            <a:pPr marL="214313" indent="-214313" defTabSz="685800">
              <a:spcAft>
                <a:spcPts val="600"/>
              </a:spcAft>
              <a:defRPr/>
            </a:pPr>
            <a:r>
              <a:rPr lang="en-US" dirty="0">
                <a:solidFill>
                  <a:schemeClr val="tx1"/>
                </a:solidFill>
                <a:cs typeface="Times New Roman" panose="02020603050405020304" pitchFamily="18" charset="0"/>
              </a:rPr>
              <a:t>Surveillance of U.S. travelers while abroad</a:t>
            </a:r>
          </a:p>
          <a:p>
            <a:pPr marL="214313" indent="-214313" defTabSz="685800">
              <a:spcAft>
                <a:spcPts val="600"/>
              </a:spcAft>
              <a:defRPr/>
            </a:pPr>
            <a:r>
              <a:rPr lang="en-US" dirty="0">
                <a:solidFill>
                  <a:schemeClr val="tx1"/>
                </a:solidFill>
                <a:cs typeface="Times New Roman" panose="02020603050405020304" pitchFamily="18" charset="0"/>
              </a:rPr>
              <a:t>Visits by scientific, research, &amp; governmental delegations</a:t>
            </a:r>
          </a:p>
          <a:p>
            <a:pPr marL="214313" indent="-214313" defTabSz="685800">
              <a:spcAft>
                <a:spcPts val="600"/>
              </a:spcAft>
              <a:defRPr/>
            </a:pPr>
            <a:r>
              <a:rPr lang="en-US" dirty="0">
                <a:solidFill>
                  <a:schemeClr val="tx1"/>
                </a:solidFill>
                <a:cs typeface="Times New Roman" panose="02020603050405020304" pitchFamily="18" charset="0"/>
              </a:rPr>
              <a:t>Attending/hosting conferences/trade shows</a:t>
            </a:r>
          </a:p>
          <a:p>
            <a:pPr marL="214313" indent="-214313" defTabSz="685800">
              <a:spcAft>
                <a:spcPts val="600"/>
              </a:spcAft>
              <a:defRPr/>
            </a:pPr>
            <a:r>
              <a:rPr lang="en-US" dirty="0">
                <a:solidFill>
                  <a:schemeClr val="tx1"/>
                </a:solidFill>
                <a:cs typeface="Times New Roman" panose="02020603050405020304" pitchFamily="18" charset="0"/>
              </a:rPr>
              <a:t>Relocating R&amp;D facilities overseas</a:t>
            </a:r>
          </a:p>
          <a:p>
            <a:pPr marL="214313" indent="-214313" defTabSz="685800">
              <a:spcAft>
                <a:spcPts val="600"/>
              </a:spcAft>
              <a:defRPr/>
            </a:pPr>
            <a:r>
              <a:rPr lang="en-US" dirty="0">
                <a:solidFill>
                  <a:schemeClr val="tx1"/>
                </a:solidFill>
                <a:cs typeface="Times New Roman" panose="02020603050405020304" pitchFamily="18" charset="0"/>
              </a:rPr>
              <a:t>Downloading information from your network</a:t>
            </a:r>
          </a:p>
          <a:p>
            <a:pPr marL="214313" indent="-214313" defTabSz="685800">
              <a:spcAft>
                <a:spcPts val="600"/>
              </a:spcAft>
              <a:defRPr/>
            </a:pPr>
            <a:r>
              <a:rPr lang="en-US" dirty="0">
                <a:solidFill>
                  <a:schemeClr val="tx1"/>
                </a:solidFill>
                <a:cs typeface="Times New Roman" panose="02020603050405020304" pitchFamily="18" charset="0"/>
              </a:rPr>
              <a:t>National laboratories</a:t>
            </a:r>
          </a:p>
          <a:p>
            <a:pPr marL="214313" indent="-214313" defTabSz="685800">
              <a:spcAft>
                <a:spcPts val="600"/>
              </a:spcAft>
              <a:defRPr/>
            </a:pPr>
            <a:r>
              <a:rPr lang="en-US" dirty="0">
                <a:solidFill>
                  <a:schemeClr val="tx1"/>
                </a:solidFill>
                <a:cs typeface="Times New Roman" panose="02020603050405020304" pitchFamily="18" charset="0"/>
              </a:rPr>
              <a:t>Liaison with universities that have ties to defense contractors</a:t>
            </a:r>
          </a:p>
          <a:p>
            <a:pPr marL="214313" indent="-214313" defTabSz="685800">
              <a:spcAft>
                <a:spcPts val="600"/>
              </a:spcAft>
              <a:defRPr/>
            </a:pPr>
            <a:r>
              <a:rPr lang="en-US" dirty="0">
                <a:solidFill>
                  <a:schemeClr val="tx1"/>
                </a:solidFill>
                <a:cs typeface="Times New Roman" panose="02020603050405020304" pitchFamily="18" charset="0"/>
              </a:rPr>
              <a:t>Front companies</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8FE4CC91-0272-4CA6-9DB1-F27956C6D642}" type="slidenum">
              <a:rPr lang="en-US" smtClean="0"/>
              <a:t>23</a:t>
            </a:fld>
            <a:endParaRPr lang="en-US" dirty="0"/>
          </a:p>
        </p:txBody>
      </p:sp>
      <p:grpSp>
        <p:nvGrpSpPr>
          <p:cNvPr id="5" name="Group 4"/>
          <p:cNvGrpSpPr/>
          <p:nvPr/>
        </p:nvGrpSpPr>
        <p:grpSpPr>
          <a:xfrm>
            <a:off x="690880" y="1412240"/>
            <a:ext cx="10893829" cy="200660"/>
            <a:chOff x="690880" y="1463040"/>
            <a:chExt cx="10893829" cy="200660"/>
          </a:xfrm>
        </p:grpSpPr>
        <p:cxnSp>
          <p:nvCxnSpPr>
            <p:cNvPr id="6" name="Straight Connector 5"/>
            <p:cNvCxnSpPr/>
            <p:nvPr/>
          </p:nvCxnSpPr>
          <p:spPr>
            <a:xfrm flipV="1">
              <a:off x="698269" y="1554480"/>
              <a:ext cx="10800311"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90880" y="1463040"/>
              <a:ext cx="182880" cy="182880"/>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401829" y="1463040"/>
              <a:ext cx="182880" cy="182880"/>
            </a:xfrm>
            <a:prstGeom prst="ellipse">
              <a:avLst/>
            </a:prstGeom>
            <a:gradFill flip="none" rotWithShape="1">
              <a:gsLst>
                <a:gs pos="74000">
                  <a:schemeClr val="accent1">
                    <a:lumMod val="5000"/>
                    <a:lumOff val="95000"/>
                  </a:schemeClr>
                </a:gs>
                <a:gs pos="53000">
                  <a:schemeClr val="tx2">
                    <a:lumMod val="60000"/>
                    <a:lumOff val="4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5869824" y="1536700"/>
              <a:ext cx="457200" cy="127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Woman Giving A Pres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9519" y="2124358"/>
            <a:ext cx="4347087" cy="289805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0195559" y="228254"/>
            <a:ext cx="1549401" cy="800100"/>
            <a:chOff x="9885506" y="5636261"/>
            <a:chExt cx="1549401" cy="800100"/>
          </a:xfrm>
        </p:grpSpPr>
        <p:grpSp>
          <p:nvGrpSpPr>
            <p:cNvPr id="19" name="Group 18"/>
            <p:cNvGrpSpPr/>
            <p:nvPr/>
          </p:nvGrpSpPr>
          <p:grpSpPr>
            <a:xfrm>
              <a:off x="9885506" y="5636261"/>
              <a:ext cx="814705" cy="800100"/>
              <a:chOff x="9885506" y="5636261"/>
              <a:chExt cx="814705" cy="800100"/>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0122" y="5716271"/>
                <a:ext cx="640080" cy="640080"/>
              </a:xfrm>
              <a:prstGeom prst="rect">
                <a:avLst/>
              </a:prstGeom>
            </p:spPr>
          </p:pic>
          <p:sp>
            <p:nvSpPr>
              <p:cNvPr id="24" name="Oval 23"/>
              <p:cNvSpPr/>
              <p:nvPr/>
            </p:nvSpPr>
            <p:spPr>
              <a:xfrm>
                <a:off x="9885506" y="5636261"/>
                <a:ext cx="814705" cy="800100"/>
              </a:xfrm>
              <a:prstGeom prst="ellips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620202" y="5636261"/>
              <a:ext cx="814705" cy="800100"/>
              <a:chOff x="5462471" y="5216282"/>
              <a:chExt cx="814705" cy="800100"/>
            </a:xfrm>
          </p:grpSpPr>
          <p:pic>
            <p:nvPicPr>
              <p:cNvPr id="21" name="Content Placeholder 5"/>
              <p:cNvPicPr>
                <a:picLocks noChangeAspect="1"/>
              </p:cNvPicPr>
              <p:nvPr/>
            </p:nvPicPr>
            <p:blipFill rotWithShape="1">
              <a:blip r:embed="rId5" cstate="print">
                <a:extLst>
                  <a:ext uri="{28A0092B-C50C-407E-A947-70E740481C1C}">
                    <a14:useLocalDpi xmlns:a14="http://schemas.microsoft.com/office/drawing/2010/main" val="0"/>
                  </a:ext>
                </a:extLst>
              </a:blip>
              <a:srcRect l="9803" t="341" r="23440" b="-341"/>
              <a:stretch/>
            </p:blipFill>
            <p:spPr>
              <a:xfrm>
                <a:off x="5549784" y="5283592"/>
                <a:ext cx="640080" cy="640080"/>
              </a:xfrm>
              <a:prstGeom prst="ellipse">
                <a:avLst/>
              </a:prstGeom>
            </p:spPr>
          </p:pic>
          <p:sp>
            <p:nvSpPr>
              <p:cNvPr id="22" name="Oval 21"/>
              <p:cNvSpPr/>
              <p:nvPr/>
            </p:nvSpPr>
            <p:spPr>
              <a:xfrm>
                <a:off x="5462471" y="5216282"/>
                <a:ext cx="814705" cy="800100"/>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174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91" y="557271"/>
            <a:ext cx="10972800" cy="1143000"/>
          </a:xfrm>
        </p:spPr>
        <p:txBody>
          <a:bodyPr>
            <a:normAutofit/>
          </a:bodyPr>
          <a:lstStyle/>
          <a:p>
            <a:pPr algn="l"/>
            <a:r>
              <a:rPr lang="en-US" dirty="0"/>
              <a:t>Evolving Threats and Tradecraft</a:t>
            </a:r>
          </a:p>
        </p:txBody>
      </p:sp>
      <p:sp>
        <p:nvSpPr>
          <p:cNvPr id="3" name="Content Placeholder 2"/>
          <p:cNvSpPr>
            <a:spLocks noGrp="1"/>
          </p:cNvSpPr>
          <p:nvPr>
            <p:ph idx="1"/>
          </p:nvPr>
        </p:nvSpPr>
        <p:spPr>
          <a:xfrm>
            <a:off x="609600" y="1600201"/>
            <a:ext cx="7443010" cy="4931227"/>
          </a:xfrm>
        </p:spPr>
        <p:txBody>
          <a:bodyPr>
            <a:normAutofit fontScale="25000" lnSpcReduction="20000"/>
          </a:bodyPr>
          <a:lstStyle/>
          <a:p>
            <a:pPr marL="406400" lvl="0" indent="-184150" defTabSz="914377">
              <a:lnSpc>
                <a:spcPts val="3600"/>
              </a:lnSpc>
              <a:spcBef>
                <a:spcPts val="0"/>
              </a:spcBef>
              <a:buFontTx/>
              <a:buChar char="•"/>
              <a:defRPr/>
            </a:pPr>
            <a:r>
              <a:rPr lang="en-US" sz="6400" dirty="0">
                <a:solidFill>
                  <a:schemeClr val="tx1"/>
                </a:solidFill>
                <a:latin typeface="Arial" panose="020B0604020202020204" pitchFamily="34" charset="0"/>
                <a:cs typeface="Arial" panose="020B0604020202020204" pitchFamily="34" charset="0"/>
              </a:rPr>
              <a:t>Incentives to relocate R&amp;D facilities overseas</a:t>
            </a:r>
          </a:p>
          <a:p>
            <a:pPr marL="406400" lvl="0" indent="-184150" defTabSz="914377">
              <a:lnSpc>
                <a:spcPts val="3600"/>
              </a:lnSpc>
              <a:spcBef>
                <a:spcPts val="0"/>
              </a:spcBef>
              <a:buFontTx/>
              <a:buChar char="•"/>
              <a:defRPr/>
            </a:pPr>
            <a:r>
              <a:rPr lang="en-US" sz="6400" dirty="0">
                <a:solidFill>
                  <a:schemeClr val="tx1"/>
                </a:solidFill>
                <a:latin typeface="Arial" panose="020B0604020202020204" pitchFamily="34" charset="0"/>
                <a:cs typeface="Arial" panose="020B0604020202020204" pitchFamily="34" charset="0"/>
              </a:rPr>
              <a:t>Joint ventures involving foreign entities</a:t>
            </a:r>
          </a:p>
          <a:p>
            <a:pPr marL="406400" indent="-184150" defTabSz="914377">
              <a:lnSpc>
                <a:spcPts val="3600"/>
              </a:lnSpc>
              <a:spcBef>
                <a:spcPts val="0"/>
              </a:spcBef>
              <a:defRPr/>
            </a:pPr>
            <a:r>
              <a:rPr lang="en-US" sz="6400" dirty="0">
                <a:solidFill>
                  <a:schemeClr val="tx1"/>
                </a:solidFill>
                <a:latin typeface="Arial" panose="020B0604020202020204" pitchFamily="34" charset="0"/>
                <a:cs typeface="Arial" panose="020B0604020202020204" pitchFamily="34" charset="0"/>
              </a:rPr>
              <a:t>Liaisons with universities that have ties to defense contractors</a:t>
            </a:r>
          </a:p>
          <a:p>
            <a:pPr marL="406400" indent="-184150" defTabSz="914377">
              <a:lnSpc>
                <a:spcPts val="3600"/>
              </a:lnSpc>
              <a:spcBef>
                <a:spcPts val="0"/>
              </a:spcBef>
              <a:defRPr/>
            </a:pPr>
            <a:r>
              <a:rPr lang="en-US" sz="6400" dirty="0">
                <a:solidFill>
                  <a:schemeClr val="tx1"/>
                </a:solidFill>
                <a:latin typeface="Arial" panose="020B0604020202020204" pitchFamily="34" charset="0"/>
                <a:cs typeface="Arial" panose="020B0604020202020204" pitchFamily="34" charset="0"/>
              </a:rPr>
              <a:t>Offers to provide marketing services in order to gain access/entry</a:t>
            </a:r>
          </a:p>
          <a:p>
            <a:pPr marL="406400" indent="-184150" defTabSz="914377">
              <a:lnSpc>
                <a:spcPts val="3600"/>
              </a:lnSpc>
              <a:spcBef>
                <a:spcPts val="0"/>
              </a:spcBef>
              <a:defRPr/>
            </a:pPr>
            <a:r>
              <a:rPr lang="en-US" sz="6400" dirty="0">
                <a:solidFill>
                  <a:schemeClr val="tx1"/>
                </a:solidFill>
                <a:latin typeface="Arial" panose="020B0604020202020204" pitchFamily="34" charset="0"/>
                <a:cs typeface="Arial" panose="020B0604020202020204" pitchFamily="34" charset="0"/>
              </a:rPr>
              <a:t>Recruitment by foreign intelligence services in various guises</a:t>
            </a:r>
          </a:p>
          <a:p>
            <a:pPr marL="406400" indent="-184150" defTabSz="914377">
              <a:lnSpc>
                <a:spcPts val="3600"/>
              </a:lnSpc>
              <a:spcBef>
                <a:spcPts val="0"/>
              </a:spcBef>
              <a:defRPr/>
            </a:pPr>
            <a:r>
              <a:rPr lang="en-US" sz="6400" dirty="0">
                <a:solidFill>
                  <a:schemeClr val="tx1"/>
                </a:solidFill>
                <a:latin typeface="Arial" panose="020B0604020202020204" pitchFamily="34" charset="0"/>
                <a:cs typeface="Arial" panose="020B0604020202020204" pitchFamily="34" charset="0"/>
              </a:rPr>
              <a:t>Red Flags/Know Your Customer:  Illegitimate companies, insufficient customer knowledge of technology, multiple intermediate parties</a:t>
            </a:r>
          </a:p>
          <a:p>
            <a:endParaRPr lang="en-US" dirty="0">
              <a:latin typeface="+mj-lt"/>
            </a:endParaRPr>
          </a:p>
        </p:txBody>
      </p:sp>
      <p:sp>
        <p:nvSpPr>
          <p:cNvPr id="4" name="Slide Number Placeholder 3"/>
          <p:cNvSpPr>
            <a:spLocks noGrp="1"/>
          </p:cNvSpPr>
          <p:nvPr>
            <p:ph type="sldNum" sz="quarter" idx="12"/>
          </p:nvPr>
        </p:nvSpPr>
        <p:spPr/>
        <p:txBody>
          <a:bodyPr/>
          <a:lstStyle/>
          <a:p>
            <a:fld id="{8FE4CC91-0272-4CA6-9DB1-F27956C6D642}" type="slidenum">
              <a:rPr lang="en-US" smtClean="0"/>
              <a:t>24</a:t>
            </a:fld>
            <a:endParaRPr lang="en-US" dirty="0"/>
          </a:p>
        </p:txBody>
      </p:sp>
      <p:grpSp>
        <p:nvGrpSpPr>
          <p:cNvPr id="5" name="Group 4"/>
          <p:cNvGrpSpPr/>
          <p:nvPr/>
        </p:nvGrpSpPr>
        <p:grpSpPr>
          <a:xfrm>
            <a:off x="690880" y="1412240"/>
            <a:ext cx="10893829" cy="200660"/>
            <a:chOff x="690880" y="1463040"/>
            <a:chExt cx="10893829" cy="200660"/>
          </a:xfrm>
        </p:grpSpPr>
        <p:cxnSp>
          <p:nvCxnSpPr>
            <p:cNvPr id="6" name="Straight Connector 5"/>
            <p:cNvCxnSpPr/>
            <p:nvPr/>
          </p:nvCxnSpPr>
          <p:spPr>
            <a:xfrm flipV="1">
              <a:off x="698269" y="1554480"/>
              <a:ext cx="10800311"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90880" y="1463040"/>
              <a:ext cx="182880" cy="182880"/>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401829" y="1463040"/>
              <a:ext cx="182880" cy="182880"/>
            </a:xfrm>
            <a:prstGeom prst="ellipse">
              <a:avLst/>
            </a:prstGeom>
            <a:gradFill flip="none" rotWithShape="1">
              <a:gsLst>
                <a:gs pos="74000">
                  <a:schemeClr val="accent1">
                    <a:lumMod val="5000"/>
                    <a:lumOff val="95000"/>
                  </a:schemeClr>
                </a:gs>
                <a:gs pos="53000">
                  <a:schemeClr val="tx2">
                    <a:lumMod val="60000"/>
                    <a:lumOff val="4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5869824" y="1536700"/>
              <a:ext cx="457200" cy="127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Woman Wearing White Top Holding Smartphone and Tablet"/>
          <p:cNvPicPr>
            <a:picLocks noChangeAspect="1" noChangeArrowheads="1"/>
          </p:cNvPicPr>
          <p:nvPr/>
        </p:nvPicPr>
        <p:blipFill rotWithShape="1">
          <a:blip r:embed="rId3">
            <a:extLst>
              <a:ext uri="{28A0092B-C50C-407E-A947-70E740481C1C}">
                <a14:useLocalDpi xmlns:a14="http://schemas.microsoft.com/office/drawing/2010/main" val="0"/>
              </a:ext>
            </a:extLst>
          </a:blip>
          <a:srcRect l="32328"/>
          <a:stretch/>
        </p:blipFill>
        <p:spPr bwMode="auto">
          <a:xfrm>
            <a:off x="7994594" y="1743977"/>
            <a:ext cx="3585497" cy="353223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0195559" y="228254"/>
            <a:ext cx="1549401" cy="800100"/>
            <a:chOff x="9885506" y="5636261"/>
            <a:chExt cx="1549401" cy="800100"/>
          </a:xfrm>
        </p:grpSpPr>
        <p:grpSp>
          <p:nvGrpSpPr>
            <p:cNvPr id="19" name="Group 18"/>
            <p:cNvGrpSpPr/>
            <p:nvPr/>
          </p:nvGrpSpPr>
          <p:grpSpPr>
            <a:xfrm>
              <a:off x="9885506" y="5636261"/>
              <a:ext cx="814705" cy="800100"/>
              <a:chOff x="9885506" y="5636261"/>
              <a:chExt cx="814705" cy="800100"/>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0122" y="5716271"/>
                <a:ext cx="640080" cy="640080"/>
              </a:xfrm>
              <a:prstGeom prst="rect">
                <a:avLst/>
              </a:prstGeom>
            </p:spPr>
          </p:pic>
          <p:sp>
            <p:nvSpPr>
              <p:cNvPr id="24" name="Oval 23"/>
              <p:cNvSpPr/>
              <p:nvPr/>
            </p:nvSpPr>
            <p:spPr>
              <a:xfrm>
                <a:off x="9885506" y="5636261"/>
                <a:ext cx="814705" cy="800100"/>
              </a:xfrm>
              <a:prstGeom prst="ellips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620202" y="5636261"/>
              <a:ext cx="814705" cy="800100"/>
              <a:chOff x="5462471" y="5216282"/>
              <a:chExt cx="814705" cy="800100"/>
            </a:xfrm>
          </p:grpSpPr>
          <p:pic>
            <p:nvPicPr>
              <p:cNvPr id="21" name="Content Placeholder 5"/>
              <p:cNvPicPr>
                <a:picLocks noChangeAspect="1"/>
              </p:cNvPicPr>
              <p:nvPr/>
            </p:nvPicPr>
            <p:blipFill rotWithShape="1">
              <a:blip r:embed="rId5" cstate="print">
                <a:extLst>
                  <a:ext uri="{28A0092B-C50C-407E-A947-70E740481C1C}">
                    <a14:useLocalDpi xmlns:a14="http://schemas.microsoft.com/office/drawing/2010/main" val="0"/>
                  </a:ext>
                </a:extLst>
              </a:blip>
              <a:srcRect l="9803" t="341" r="23440" b="-341"/>
              <a:stretch/>
            </p:blipFill>
            <p:spPr>
              <a:xfrm>
                <a:off x="5549784" y="5283592"/>
                <a:ext cx="640080" cy="640080"/>
              </a:xfrm>
              <a:prstGeom prst="ellipse">
                <a:avLst/>
              </a:prstGeom>
            </p:spPr>
          </p:pic>
          <p:sp>
            <p:nvSpPr>
              <p:cNvPr id="22" name="Oval 21"/>
              <p:cNvSpPr/>
              <p:nvPr/>
            </p:nvSpPr>
            <p:spPr>
              <a:xfrm>
                <a:off x="5462471" y="5216282"/>
                <a:ext cx="814705" cy="800100"/>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56702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3" y="520932"/>
            <a:ext cx="11353255" cy="598714"/>
          </a:xfrm>
        </p:spPr>
        <p:txBody>
          <a:bodyPr>
            <a:normAutofit/>
          </a:bodyPr>
          <a:lstStyle/>
          <a:p>
            <a:r>
              <a:rPr lang="en-US" b="1" dirty="0">
                <a:solidFill>
                  <a:srgbClr val="FFC000"/>
                </a:solidFill>
              </a:rPr>
              <a:t>Words/Phrases to Look for in Research</a:t>
            </a:r>
            <a:endParaRPr lang="en-US" dirty="0">
              <a:solidFill>
                <a:srgbClr val="FFC000"/>
              </a:solidFill>
            </a:endParaRPr>
          </a:p>
        </p:txBody>
      </p:sp>
      <p:sp>
        <p:nvSpPr>
          <p:cNvPr id="3" name="Content Placeholder 2"/>
          <p:cNvSpPr>
            <a:spLocks noGrp="1"/>
          </p:cNvSpPr>
          <p:nvPr>
            <p:ph idx="1"/>
          </p:nvPr>
        </p:nvSpPr>
        <p:spPr>
          <a:xfrm>
            <a:off x="1053704" y="1341120"/>
            <a:ext cx="8120776" cy="4968240"/>
          </a:xfrm>
        </p:spPr>
        <p:txBody>
          <a:bodyPr>
            <a:noAutofit/>
          </a:bodyPr>
          <a:lstStyle/>
          <a:p>
            <a:pPr marL="0" indent="0">
              <a:buNone/>
            </a:pPr>
            <a:r>
              <a:rPr lang="en-US" sz="2800" cap="none" dirty="0">
                <a:solidFill>
                  <a:schemeClr val="tx1"/>
                </a:solidFill>
              </a:rPr>
              <a:t>“ITAR” or “</a:t>
            </a:r>
            <a:r>
              <a:rPr lang="en-US" sz="2800" cap="all" dirty="0">
                <a:solidFill>
                  <a:schemeClr val="tx1"/>
                </a:solidFill>
              </a:rPr>
              <a:t>ear</a:t>
            </a:r>
            <a:r>
              <a:rPr lang="en-US" sz="2800" cap="none" dirty="0">
                <a:solidFill>
                  <a:schemeClr val="tx1"/>
                </a:solidFill>
              </a:rPr>
              <a:t>”</a:t>
            </a:r>
          </a:p>
          <a:p>
            <a:pPr>
              <a:buClr>
                <a:srgbClr val="FFC000"/>
              </a:buClr>
              <a:buSzPct val="120000"/>
              <a:buFont typeface="Wingdings" charset="2"/>
              <a:buChar char="§"/>
            </a:pPr>
            <a:r>
              <a:rPr lang="en-US" sz="2400" cap="none" dirty="0">
                <a:solidFill>
                  <a:schemeClr val="tx1"/>
                </a:solidFill>
              </a:rPr>
              <a:t>“Export Control Regulations Will Apply to the Research”</a:t>
            </a:r>
          </a:p>
          <a:p>
            <a:pPr>
              <a:buClr>
                <a:srgbClr val="FFC000"/>
              </a:buClr>
              <a:buSzPct val="120000"/>
              <a:buFont typeface="Wingdings" charset="2"/>
              <a:buChar char="§"/>
            </a:pPr>
            <a:r>
              <a:rPr lang="en-US" sz="2400" cap="none" dirty="0">
                <a:solidFill>
                  <a:schemeClr val="tx1"/>
                </a:solidFill>
              </a:rPr>
              <a:t>Publication Restrictions</a:t>
            </a:r>
          </a:p>
          <a:p>
            <a:pPr>
              <a:buClr>
                <a:srgbClr val="FFC000"/>
              </a:buClr>
              <a:buSzPct val="120000"/>
              <a:buFont typeface="Wingdings" charset="2"/>
              <a:buChar char="§"/>
            </a:pPr>
            <a:r>
              <a:rPr lang="en-US" sz="2400" cap="none" dirty="0">
                <a:solidFill>
                  <a:schemeClr val="tx1"/>
                </a:solidFill>
              </a:rPr>
              <a:t>Restrictions/Prohibitions Against Participation of Research Personnel Based on Citizenship/National Origin.</a:t>
            </a:r>
          </a:p>
          <a:p>
            <a:pPr>
              <a:buClr>
                <a:srgbClr val="FFC000"/>
              </a:buClr>
              <a:buSzPct val="120000"/>
              <a:buFont typeface="Wingdings" charset="2"/>
              <a:buChar char="§"/>
            </a:pPr>
            <a:r>
              <a:rPr lang="en-US" sz="2400" cap="none" dirty="0">
                <a:solidFill>
                  <a:schemeClr val="tx1"/>
                </a:solidFill>
              </a:rPr>
              <a:t>Military Equipment</a:t>
            </a:r>
          </a:p>
          <a:p>
            <a:pPr>
              <a:buClr>
                <a:srgbClr val="FFC000"/>
              </a:buClr>
              <a:buSzPct val="120000"/>
              <a:buFont typeface="Wingdings" charset="2"/>
              <a:buChar char="§"/>
            </a:pPr>
            <a:r>
              <a:rPr lang="en-US" sz="2400" cap="none" dirty="0">
                <a:solidFill>
                  <a:schemeClr val="tx1"/>
                </a:solidFill>
              </a:rPr>
              <a:t>“USML”</a:t>
            </a:r>
          </a:p>
          <a:p>
            <a:pPr>
              <a:buClr>
                <a:srgbClr val="FFC000"/>
              </a:buClr>
              <a:buSzPct val="120000"/>
              <a:buFont typeface="Wingdings" charset="2"/>
              <a:buChar char="§"/>
            </a:pPr>
            <a:r>
              <a:rPr lang="en-US" sz="2400" cap="none" dirty="0">
                <a:solidFill>
                  <a:schemeClr val="tx1"/>
                </a:solidFill>
              </a:rPr>
              <a:t>“CCL”</a:t>
            </a:r>
          </a:p>
          <a:p>
            <a:pPr>
              <a:buClr>
                <a:srgbClr val="FFC000"/>
              </a:buClr>
              <a:buSzPct val="120000"/>
              <a:buFont typeface="Wingdings" charset="2"/>
              <a:buChar char="§"/>
            </a:pPr>
            <a:r>
              <a:rPr lang="en-US" sz="2400" cap="none" dirty="0">
                <a:solidFill>
                  <a:schemeClr val="tx1"/>
                </a:solidFill>
              </a:rPr>
              <a:t>Export Control Clause</a:t>
            </a:r>
          </a:p>
          <a:p>
            <a:pPr algn="ctr">
              <a:buClr>
                <a:srgbClr val="FFC000"/>
              </a:buClr>
              <a:buSzPct val="120000"/>
              <a:buFont typeface="Wingdings" charset="2"/>
              <a:buChar char="§"/>
            </a:pPr>
            <a:endParaRPr lang="en-US" sz="2400" cap="none" dirty="0">
              <a:solidFill>
                <a:schemeClr val="tx1"/>
              </a:solidFill>
            </a:endParaRPr>
          </a:p>
        </p:txBody>
      </p:sp>
      <p:pic>
        <p:nvPicPr>
          <p:cNvPr id="5" name="Content Placeholder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9740" y="1341120"/>
            <a:ext cx="2515393" cy="23281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9740" y="3825240"/>
            <a:ext cx="2519645" cy="2385060"/>
          </a:xfrm>
          <a:prstGeom prst="rect">
            <a:avLst/>
          </a:prstGeom>
        </p:spPr>
      </p:pic>
    </p:spTree>
    <p:extLst>
      <p:ext uri="{BB962C8B-B14F-4D97-AF65-F5344CB8AC3E}">
        <p14:creationId xmlns:p14="http://schemas.microsoft.com/office/powerpoint/2010/main" val="306130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86653"/>
            <a:ext cx="9905998" cy="3757134"/>
          </a:xfrm>
        </p:spPr>
        <p:txBody>
          <a:bodyPr/>
          <a:lstStyle/>
          <a:p>
            <a:pPr algn="ctr"/>
            <a:r>
              <a:rPr lang="en-US" b="1" dirty="0">
                <a:solidFill>
                  <a:srgbClr val="FFC000"/>
                </a:solidFill>
              </a:rPr>
              <a:t>Export control exclusions</a:t>
            </a:r>
            <a:endParaRPr lang="en-US" cap="none" dirty="0">
              <a:solidFill>
                <a:srgbClr val="FFC000"/>
              </a:solidFill>
            </a:endParaRPr>
          </a:p>
        </p:txBody>
      </p:sp>
      <p:pic>
        <p:nvPicPr>
          <p:cNvPr id="4" name="Picture 3">
            <a:extLst>
              <a:ext uri="{FF2B5EF4-FFF2-40B4-BE49-F238E27FC236}">
                <a16:creationId xmlns:a16="http://schemas.microsoft.com/office/drawing/2014/main" id="{368011BE-55E7-423B-B953-8BBA846E3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713079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9120" y="1213881"/>
            <a:ext cx="10244343" cy="1384995"/>
          </a:xfrm>
          <a:prstGeom prst="rect">
            <a:avLst/>
          </a:prstGeom>
          <a:noFill/>
        </p:spPr>
        <p:txBody>
          <a:bodyPr wrap="square" rtlCol="0">
            <a:spAutoFit/>
          </a:bodyPr>
          <a:lstStyle/>
          <a:p>
            <a:r>
              <a:rPr lang="en-US" sz="2800" dirty="0">
                <a:latin typeface="Arial" charset="0"/>
                <a:ea typeface="Arial" charset="0"/>
                <a:cs typeface="Arial" charset="0"/>
              </a:rPr>
              <a:t>The good news: The vast majority of research conducted at U.S. universities is exempt from export controls under three exclusions provided for under the current regulations:</a:t>
            </a:r>
          </a:p>
        </p:txBody>
      </p:sp>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latin typeface="Arial" charset="0"/>
                <a:ea typeface="Arial" charset="0"/>
                <a:cs typeface="Arial" charset="0"/>
              </a:rPr>
              <a:t>Export Controls &amp; University Research</a:t>
            </a:r>
            <a:endParaRPr lang="en-US" dirty="0">
              <a:solidFill>
                <a:srgbClr val="FFC000"/>
              </a:solidFill>
              <a:effectLst/>
              <a:latin typeface="Arial" charset="0"/>
              <a:ea typeface="Arial" charset="0"/>
              <a:cs typeface="Arial" charset="0"/>
            </a:endParaRPr>
          </a:p>
        </p:txBody>
      </p:sp>
      <p:sp>
        <p:nvSpPr>
          <p:cNvPr id="7" name="TextBox 6"/>
          <p:cNvSpPr txBox="1"/>
          <p:nvPr/>
        </p:nvSpPr>
        <p:spPr>
          <a:xfrm>
            <a:off x="954358" y="3143742"/>
            <a:ext cx="10215419" cy="2000548"/>
          </a:xfrm>
          <a:prstGeom prst="rect">
            <a:avLst/>
          </a:prstGeom>
          <a:noFill/>
        </p:spPr>
        <p:txBody>
          <a:bodyPr wrap="square" rtlCol="0">
            <a:spAutoFit/>
          </a:bodyPr>
          <a:lstStyle/>
          <a:p>
            <a:pPr marL="342900" indent="-342900">
              <a:spcAft>
                <a:spcPts val="2400"/>
              </a:spcAft>
              <a:buClr>
                <a:srgbClr val="FFC000"/>
              </a:buClr>
              <a:buSzPct val="120000"/>
              <a:buFont typeface="Wingdings" charset="2"/>
              <a:buChar char="§"/>
            </a:pPr>
            <a:r>
              <a:rPr lang="en-US" sz="2800" dirty="0">
                <a:latin typeface="Arial" charset="0"/>
                <a:ea typeface="Arial" charset="0"/>
                <a:cs typeface="Arial" charset="0"/>
              </a:rPr>
              <a:t>The Fundamental Research Exclusion</a:t>
            </a:r>
          </a:p>
          <a:p>
            <a:pPr marL="342900" indent="-342900">
              <a:spcAft>
                <a:spcPts val="2400"/>
              </a:spcAft>
              <a:buClr>
                <a:srgbClr val="FFC000"/>
              </a:buClr>
              <a:buSzPct val="120000"/>
              <a:buFont typeface="Wingdings" charset="2"/>
              <a:buChar char="§"/>
            </a:pPr>
            <a:r>
              <a:rPr lang="en-US" sz="2800" dirty="0">
                <a:latin typeface="Arial" charset="0"/>
                <a:ea typeface="Arial" charset="0"/>
                <a:cs typeface="Arial" charset="0"/>
              </a:rPr>
              <a:t>The Educational Information Exclusion</a:t>
            </a:r>
          </a:p>
          <a:p>
            <a:pPr marL="342900" indent="-342900">
              <a:spcAft>
                <a:spcPts val="2400"/>
              </a:spcAft>
              <a:buClr>
                <a:srgbClr val="FFC000"/>
              </a:buClr>
              <a:buSzPct val="120000"/>
              <a:buFont typeface="Wingdings" charset="2"/>
              <a:buChar char="§"/>
            </a:pPr>
            <a:r>
              <a:rPr lang="en-US" sz="2800" dirty="0">
                <a:latin typeface="Arial" charset="0"/>
                <a:ea typeface="Arial" charset="0"/>
                <a:cs typeface="Arial" charset="0"/>
              </a:rPr>
              <a:t>The Public Information Exclusion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462" y="3105998"/>
            <a:ext cx="4068332" cy="2712222"/>
          </a:xfrm>
          <a:prstGeom prst="rect">
            <a:avLst/>
          </a:prstGeom>
        </p:spPr>
      </p:pic>
    </p:spTree>
    <p:extLst>
      <p:ext uri="{BB962C8B-B14F-4D97-AF65-F5344CB8AC3E}">
        <p14:creationId xmlns:p14="http://schemas.microsoft.com/office/powerpoint/2010/main" val="1370001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0933" y="1041855"/>
            <a:ext cx="10244343" cy="4431983"/>
          </a:xfrm>
          <a:prstGeom prst="rect">
            <a:avLst/>
          </a:prstGeom>
          <a:noFill/>
        </p:spPr>
        <p:txBody>
          <a:bodyPr wrap="square" rtlCol="0">
            <a:spAutoFit/>
          </a:bodyPr>
          <a:lstStyle/>
          <a:p>
            <a:pPr>
              <a:spcAft>
                <a:spcPts val="1800"/>
              </a:spcAft>
            </a:pPr>
            <a:r>
              <a:rPr lang="en-US" sz="2800" dirty="0">
                <a:latin typeface="Arial" charset="0"/>
              </a:rPr>
              <a:t>The Fundamental Research Exclusion applies to any basic or applied research in science or engineering where the resulting information is ordinarily published and broadly shared in the scientific community</a:t>
            </a:r>
          </a:p>
          <a:p>
            <a:pPr>
              <a:spcAft>
                <a:spcPts val="1800"/>
              </a:spcAft>
            </a:pPr>
            <a:r>
              <a:rPr lang="en-US" sz="2800" dirty="0">
                <a:latin typeface="Arial" charset="0"/>
              </a:rPr>
              <a:t> </a:t>
            </a:r>
          </a:p>
          <a:p>
            <a:pPr>
              <a:spcAft>
                <a:spcPts val="1800"/>
              </a:spcAft>
            </a:pPr>
            <a:r>
              <a:rPr lang="en-US" sz="2800" dirty="0">
                <a:latin typeface="Arial" charset="0"/>
              </a:rPr>
              <a:t>It is important to note that the fundamental research exclusion only covers the “results” of research. It does not cover actual materials, items or technologies involved in or resulting from the research. Export Controls may still apply to these items.</a:t>
            </a:r>
          </a:p>
        </p:txBody>
      </p:sp>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rPr>
              <a:t>The Fundamental Research Exclusion</a:t>
            </a:r>
            <a:endParaRPr lang="en-US" dirty="0">
              <a:solidFill>
                <a:srgbClr val="FFC000"/>
              </a:solidFill>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508093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0933" y="1041855"/>
            <a:ext cx="10653028" cy="4708981"/>
          </a:xfrm>
          <a:prstGeom prst="rect">
            <a:avLst/>
          </a:prstGeom>
          <a:noFill/>
        </p:spPr>
        <p:txBody>
          <a:bodyPr wrap="square" rtlCol="0">
            <a:spAutoFit/>
          </a:bodyPr>
          <a:lstStyle/>
          <a:p>
            <a:pPr>
              <a:spcAft>
                <a:spcPts val="1800"/>
              </a:spcAft>
            </a:pPr>
            <a:r>
              <a:rPr lang="en-US" sz="2800" dirty="0">
                <a:latin typeface="Arial" charset="0"/>
              </a:rPr>
              <a:t>For research to qualify as Fundamental Research, all of the following must be true:</a:t>
            </a:r>
          </a:p>
          <a:p>
            <a:pPr marL="457200" indent="-457200">
              <a:spcAft>
                <a:spcPts val="1800"/>
              </a:spcAft>
              <a:buClr>
                <a:srgbClr val="FFC000"/>
              </a:buClr>
              <a:buSzPct val="120000"/>
              <a:buFont typeface="Wingdings" charset="2"/>
              <a:buChar char="§"/>
            </a:pPr>
            <a:r>
              <a:rPr lang="en-US" sz="2400" dirty="0">
                <a:latin typeface="Arial" charset="0"/>
              </a:rPr>
              <a:t>There can be no restrictions on publication</a:t>
            </a:r>
          </a:p>
          <a:p>
            <a:pPr marL="342900" indent="-342900">
              <a:spcAft>
                <a:spcPts val="1800"/>
              </a:spcAft>
              <a:buClr>
                <a:srgbClr val="FFC000"/>
              </a:buClr>
              <a:buSzPct val="120000"/>
              <a:buFont typeface="Wingdings" charset="2"/>
              <a:buChar char="§"/>
            </a:pPr>
            <a:r>
              <a:rPr lang="en-US" sz="2400" dirty="0">
                <a:latin typeface="Arial" charset="0"/>
              </a:rPr>
              <a:t> There can be no access or dissemination restrictions</a:t>
            </a:r>
          </a:p>
          <a:p>
            <a:pPr marL="342900" indent="-342900">
              <a:spcAft>
                <a:spcPts val="1800"/>
              </a:spcAft>
              <a:buClr>
                <a:srgbClr val="FFC000"/>
              </a:buClr>
              <a:buSzPct val="120000"/>
              <a:buFont typeface="Wingdings" charset="2"/>
              <a:buChar char="§"/>
            </a:pPr>
            <a:r>
              <a:rPr lang="en-US" sz="2400" dirty="0">
                <a:latin typeface="Arial" charset="0"/>
              </a:rPr>
              <a:t> The research must take place at an accredited institution in the U.S.</a:t>
            </a:r>
          </a:p>
          <a:p>
            <a:r>
              <a:rPr lang="en-US" sz="2800" dirty="0">
                <a:latin typeface="Arial" charset="0"/>
              </a:rPr>
              <a:t>Delays in finalizing sponsored research agreements can be encountered when sponsors try to insert publication or access restrictions in agreements which would nullify the Fundamental Research Exclusion.</a:t>
            </a:r>
          </a:p>
        </p:txBody>
      </p:sp>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rPr>
              <a:t>The Fundamental Research Exclusion</a:t>
            </a:r>
            <a:endParaRPr lang="en-US" dirty="0">
              <a:solidFill>
                <a:srgbClr val="FFC000"/>
              </a:solidFill>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64684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251" y="222700"/>
            <a:ext cx="9905998" cy="598714"/>
          </a:xfrm>
        </p:spPr>
        <p:txBody>
          <a:bodyPr/>
          <a:lstStyle/>
          <a:p>
            <a:r>
              <a:rPr lang="en-US" b="1" cap="none" dirty="0">
                <a:solidFill>
                  <a:srgbClr val="FFC000"/>
                </a:solidFill>
              </a:rPr>
              <a:t>EXPORT CONTROL REGULATIONS </a:t>
            </a:r>
            <a:endParaRPr lang="en-US" cap="none" dirty="0">
              <a:solidFill>
                <a:srgbClr val="FFC000"/>
              </a:solidFill>
            </a:endParaRPr>
          </a:p>
        </p:txBody>
      </p:sp>
      <p:sp>
        <p:nvSpPr>
          <p:cNvPr id="3" name="Content Placeholder 2"/>
          <p:cNvSpPr>
            <a:spLocks noGrp="1"/>
          </p:cNvSpPr>
          <p:nvPr>
            <p:ph idx="1"/>
          </p:nvPr>
        </p:nvSpPr>
        <p:spPr>
          <a:xfrm>
            <a:off x="764143" y="919768"/>
            <a:ext cx="10534773" cy="5175093"/>
          </a:xfrm>
        </p:spPr>
        <p:txBody>
          <a:bodyPr>
            <a:noAutofit/>
          </a:bodyPr>
          <a:lstStyle/>
          <a:p>
            <a:pPr marL="0" indent="0">
              <a:spcAft>
                <a:spcPts val="1200"/>
              </a:spcAft>
              <a:buNone/>
            </a:pPr>
            <a:r>
              <a:rPr lang="en-US" cap="none" dirty="0"/>
              <a:t>The U.S. government regulates the </a:t>
            </a:r>
            <a:r>
              <a:rPr lang="en-US" b="1" cap="none" dirty="0"/>
              <a:t>transfer of information, commodities, technology, and software </a:t>
            </a:r>
            <a:r>
              <a:rPr lang="en-US" cap="none" dirty="0"/>
              <a:t>that are </a:t>
            </a:r>
            <a:r>
              <a:rPr lang="en-US" b="1" cap="none" dirty="0"/>
              <a:t>strategically important </a:t>
            </a:r>
            <a:r>
              <a:rPr lang="en-US" cap="none" dirty="0"/>
              <a:t>to </a:t>
            </a:r>
            <a:r>
              <a:rPr lang="en-US" b="1" cap="none" dirty="0"/>
              <a:t>U.S. interests of national security, economic and/or foreign policy concerns</a:t>
            </a:r>
            <a:r>
              <a:rPr lang="en-US" cap="none" dirty="0"/>
              <a:t>. </a:t>
            </a:r>
          </a:p>
          <a:p>
            <a:pPr marL="0" indent="0">
              <a:spcBef>
                <a:spcPts val="0"/>
              </a:spcBef>
              <a:spcAft>
                <a:spcPts val="1200"/>
              </a:spcAft>
              <a:buNone/>
            </a:pPr>
            <a:r>
              <a:rPr lang="en-US" sz="1800" cap="none" dirty="0">
                <a:solidFill>
                  <a:srgbClr val="FFC000"/>
                </a:solidFill>
              </a:rPr>
              <a:t>Military Items</a:t>
            </a:r>
          </a:p>
          <a:p>
            <a:pPr marL="0" indent="0">
              <a:spcBef>
                <a:spcPts val="0"/>
              </a:spcBef>
              <a:spcAft>
                <a:spcPts val="0"/>
              </a:spcAft>
              <a:buNone/>
            </a:pPr>
            <a:r>
              <a:rPr lang="en-US" sz="1800" cap="none" dirty="0"/>
              <a:t>		</a:t>
            </a:r>
            <a:r>
              <a:rPr lang="en-US" sz="1800" cap="none" dirty="0">
                <a:solidFill>
                  <a:schemeClr val="tx1"/>
                </a:solidFill>
              </a:rPr>
              <a:t>Department of State,						International Traffic in Arms Regulations (ITAR) </a:t>
            </a:r>
          </a:p>
          <a:p>
            <a:pPr marL="0" indent="0">
              <a:spcBef>
                <a:spcPts val="0"/>
              </a:spcBef>
              <a:buNone/>
            </a:pPr>
            <a:r>
              <a:rPr lang="en-US" sz="1800" cap="none" dirty="0">
                <a:solidFill>
                  <a:schemeClr val="tx1"/>
                </a:solidFill>
              </a:rPr>
              <a:t>		Directorate of Defense Trade Controls		United States Munitions List (USML)</a:t>
            </a:r>
          </a:p>
          <a:p>
            <a:pPr marL="0" indent="0">
              <a:spcBef>
                <a:spcPts val="0"/>
              </a:spcBef>
              <a:buNone/>
            </a:pPr>
            <a:endParaRPr lang="en-US" sz="1800" cap="none" dirty="0">
              <a:solidFill>
                <a:srgbClr val="FFC000"/>
              </a:solidFill>
            </a:endParaRPr>
          </a:p>
          <a:p>
            <a:pPr marL="0" indent="0">
              <a:spcBef>
                <a:spcPts val="0"/>
              </a:spcBef>
              <a:spcAft>
                <a:spcPts val="1200"/>
              </a:spcAft>
              <a:buNone/>
            </a:pPr>
            <a:r>
              <a:rPr lang="en-US" sz="1800" cap="none" dirty="0">
                <a:solidFill>
                  <a:srgbClr val="FFC000"/>
                </a:solidFill>
              </a:rPr>
              <a:t>Dual Use Items</a:t>
            </a:r>
          </a:p>
          <a:p>
            <a:pPr marL="0" indent="0">
              <a:spcBef>
                <a:spcPts val="0"/>
              </a:spcBef>
              <a:spcAft>
                <a:spcPts val="0"/>
              </a:spcAft>
              <a:buNone/>
            </a:pPr>
            <a:r>
              <a:rPr lang="en-US" sz="1800" cap="none" dirty="0"/>
              <a:t>		Department of Commerce,					Export Administration Regulations (EAR)</a:t>
            </a:r>
          </a:p>
          <a:p>
            <a:pPr marL="0" indent="0">
              <a:spcBef>
                <a:spcPts val="0"/>
              </a:spcBef>
              <a:buNone/>
            </a:pPr>
            <a:r>
              <a:rPr lang="en-US" sz="1800" cap="none" dirty="0"/>
              <a:t>		Bureau of Industry &amp; Security				Commerce Control List (CCL)</a:t>
            </a:r>
          </a:p>
          <a:p>
            <a:pPr marL="0" indent="0">
              <a:spcBef>
                <a:spcPts val="0"/>
              </a:spcBef>
              <a:buNone/>
            </a:pPr>
            <a:endParaRPr lang="en-US" sz="1800" cap="none" dirty="0">
              <a:solidFill>
                <a:srgbClr val="FFC000"/>
              </a:solidFill>
            </a:endParaRPr>
          </a:p>
          <a:p>
            <a:pPr marL="0" indent="0">
              <a:spcBef>
                <a:spcPts val="0"/>
              </a:spcBef>
              <a:spcAft>
                <a:spcPts val="1200"/>
              </a:spcAft>
              <a:buNone/>
            </a:pPr>
            <a:r>
              <a:rPr lang="en-US" sz="1800" cap="none" dirty="0">
                <a:solidFill>
                  <a:srgbClr val="FFC000"/>
                </a:solidFill>
              </a:rPr>
              <a:t>Travel	</a:t>
            </a:r>
            <a:r>
              <a:rPr lang="en-US" sz="1800" cap="none" dirty="0"/>
              <a:t>											</a:t>
            </a:r>
          </a:p>
          <a:p>
            <a:pPr marL="0" indent="0">
              <a:spcBef>
                <a:spcPts val="0"/>
              </a:spcBef>
              <a:spcAft>
                <a:spcPts val="0"/>
              </a:spcAft>
              <a:buNone/>
            </a:pPr>
            <a:r>
              <a:rPr lang="en-US" sz="1800" cap="none" dirty="0"/>
              <a:t>		</a:t>
            </a:r>
            <a:r>
              <a:rPr lang="en-US" sz="1800" cap="none" dirty="0">
                <a:solidFill>
                  <a:schemeClr val="tx1"/>
                </a:solidFill>
              </a:rPr>
              <a:t>Department of the Treasury,				Foreign Assets Control Regulations (FACR) and                              		Office of Foreign Assets Control			other various regulations	</a:t>
            </a:r>
          </a:p>
          <a:p>
            <a:pPr marL="0" indent="0">
              <a:spcBef>
                <a:spcPts val="0"/>
              </a:spcBef>
              <a:buNone/>
            </a:pPr>
            <a:r>
              <a:rPr lang="en-US" sz="1800" cap="none" dirty="0"/>
              <a:t>												</a:t>
            </a:r>
            <a:endParaRPr lang="en-US" sz="1600" cap="none" dirty="0"/>
          </a:p>
        </p:txBody>
      </p:sp>
      <p:pic>
        <p:nvPicPr>
          <p:cNvPr id="4" name="Picture 3">
            <a:extLst>
              <a:ext uri="{FF2B5EF4-FFF2-40B4-BE49-F238E27FC236}">
                <a16:creationId xmlns:a16="http://schemas.microsoft.com/office/drawing/2014/main" id="{368011BE-55E7-423B-B953-8BBA846E3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pic>
        <p:nvPicPr>
          <p:cNvPr id="9" name="Picture 8">
            <a:extLst>
              <a:ext uri="{FF2B5EF4-FFF2-40B4-BE49-F238E27FC236}">
                <a16:creationId xmlns:a16="http://schemas.microsoft.com/office/drawing/2014/main" id="{3C441965-377A-4721-B1CB-B2CB6AFF8D38}"/>
              </a:ext>
            </a:extLst>
          </p:cNvPr>
          <p:cNvPicPr>
            <a:picLocks noChangeAspect="1"/>
          </p:cNvPicPr>
          <p:nvPr/>
        </p:nvPicPr>
        <p:blipFill>
          <a:blip r:embed="rId3"/>
          <a:stretch>
            <a:fillRect/>
          </a:stretch>
        </p:blipFill>
        <p:spPr>
          <a:xfrm>
            <a:off x="972894" y="3779804"/>
            <a:ext cx="659577" cy="659577"/>
          </a:xfrm>
          <a:prstGeom prst="rect">
            <a:avLst/>
          </a:prstGeom>
        </p:spPr>
      </p:pic>
      <p:pic>
        <p:nvPicPr>
          <p:cNvPr id="10" name="Picture 9">
            <a:extLst>
              <a:ext uri="{FF2B5EF4-FFF2-40B4-BE49-F238E27FC236}">
                <a16:creationId xmlns:a16="http://schemas.microsoft.com/office/drawing/2014/main" id="{69B7FDA4-09F1-4E7F-A68D-41E7EC756A32}"/>
              </a:ext>
            </a:extLst>
          </p:cNvPr>
          <p:cNvPicPr>
            <a:picLocks noChangeAspect="1"/>
          </p:cNvPicPr>
          <p:nvPr/>
        </p:nvPicPr>
        <p:blipFill>
          <a:blip r:embed="rId4"/>
          <a:stretch>
            <a:fillRect/>
          </a:stretch>
        </p:blipFill>
        <p:spPr>
          <a:xfrm>
            <a:off x="971174" y="2390459"/>
            <a:ext cx="659577" cy="659577"/>
          </a:xfrm>
          <a:prstGeom prst="rect">
            <a:avLst/>
          </a:prstGeom>
        </p:spPr>
      </p:pic>
      <p:pic>
        <p:nvPicPr>
          <p:cNvPr id="11" name="Picture 10">
            <a:extLst>
              <a:ext uri="{FF2B5EF4-FFF2-40B4-BE49-F238E27FC236}">
                <a16:creationId xmlns:a16="http://schemas.microsoft.com/office/drawing/2014/main" id="{1EBD030D-BF39-416A-B67C-D01156694FA8}"/>
              </a:ext>
            </a:extLst>
          </p:cNvPr>
          <p:cNvPicPr>
            <a:picLocks noChangeAspect="1"/>
          </p:cNvPicPr>
          <p:nvPr/>
        </p:nvPicPr>
        <p:blipFill>
          <a:blip r:embed="rId5"/>
          <a:stretch>
            <a:fillRect/>
          </a:stretch>
        </p:blipFill>
        <p:spPr>
          <a:xfrm>
            <a:off x="972894" y="5154604"/>
            <a:ext cx="659577" cy="659577"/>
          </a:xfrm>
          <a:prstGeom prst="rect">
            <a:avLst/>
          </a:prstGeom>
        </p:spPr>
      </p:pic>
      <p:sp>
        <p:nvSpPr>
          <p:cNvPr id="12" name="Rectangle 11">
            <a:extLst>
              <a:ext uri="{FF2B5EF4-FFF2-40B4-BE49-F238E27FC236}">
                <a16:creationId xmlns:a16="http://schemas.microsoft.com/office/drawing/2014/main" id="{90E15270-D5BC-48C4-850D-63CB73BA63D4}"/>
              </a:ext>
            </a:extLst>
          </p:cNvPr>
          <p:cNvSpPr/>
          <p:nvPr/>
        </p:nvSpPr>
        <p:spPr>
          <a:xfrm>
            <a:off x="764143" y="2038526"/>
            <a:ext cx="10534773" cy="11073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5" name="Rectangle 14">
            <a:extLst>
              <a:ext uri="{FF2B5EF4-FFF2-40B4-BE49-F238E27FC236}">
                <a16:creationId xmlns:a16="http://schemas.microsoft.com/office/drawing/2014/main" id="{687E015F-9888-4BDA-A737-5C96763611A9}"/>
              </a:ext>
            </a:extLst>
          </p:cNvPr>
          <p:cNvSpPr/>
          <p:nvPr/>
        </p:nvSpPr>
        <p:spPr>
          <a:xfrm>
            <a:off x="764143" y="3429001"/>
            <a:ext cx="10534773" cy="11073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C3B6863-E20F-4488-B152-AE6DDE371BCF}"/>
              </a:ext>
            </a:extLst>
          </p:cNvPr>
          <p:cNvSpPr/>
          <p:nvPr/>
        </p:nvSpPr>
        <p:spPr>
          <a:xfrm>
            <a:off x="764143" y="4818346"/>
            <a:ext cx="10534773" cy="10791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929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86653"/>
            <a:ext cx="9905998" cy="3757134"/>
          </a:xfrm>
        </p:spPr>
        <p:txBody>
          <a:bodyPr/>
          <a:lstStyle/>
          <a:p>
            <a:pPr algn="ctr"/>
            <a:r>
              <a:rPr lang="en-US" b="1" dirty="0">
                <a:solidFill>
                  <a:srgbClr val="FFC000"/>
                </a:solidFill>
              </a:rPr>
              <a:t>Application to </a:t>
            </a:r>
            <a:br>
              <a:rPr lang="en-US" b="1" dirty="0">
                <a:solidFill>
                  <a:srgbClr val="FFC000"/>
                </a:solidFill>
              </a:rPr>
            </a:br>
            <a:r>
              <a:rPr lang="en-US" b="1" dirty="0">
                <a:solidFill>
                  <a:srgbClr val="FFC000"/>
                </a:solidFill>
              </a:rPr>
              <a:t>university research</a:t>
            </a:r>
            <a:endParaRPr lang="en-US" cap="none" dirty="0">
              <a:solidFill>
                <a:srgbClr val="FFC000"/>
              </a:solidFill>
            </a:endParaRPr>
          </a:p>
        </p:txBody>
      </p:sp>
      <p:pic>
        <p:nvPicPr>
          <p:cNvPr id="4" name="Picture 3">
            <a:extLst>
              <a:ext uri="{FF2B5EF4-FFF2-40B4-BE49-F238E27FC236}">
                <a16:creationId xmlns:a16="http://schemas.microsoft.com/office/drawing/2014/main" id="{368011BE-55E7-423B-B953-8BBA846E3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638699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0933" y="1484307"/>
            <a:ext cx="10653028" cy="954107"/>
          </a:xfrm>
          <a:prstGeom prst="rect">
            <a:avLst/>
          </a:prstGeom>
          <a:noFill/>
        </p:spPr>
        <p:txBody>
          <a:bodyPr wrap="square" rtlCol="0">
            <a:spAutoFit/>
          </a:bodyPr>
          <a:lstStyle/>
          <a:p>
            <a:r>
              <a:rPr lang="en-US" sz="2800">
                <a:latin typeface="Arial" charset="0"/>
              </a:rPr>
              <a:t>The following list of questions is designed to help you determine if Export Controls may apply to your research: </a:t>
            </a:r>
            <a:endParaRPr lang="en-US" sz="2800">
              <a:latin typeface="Arial" charset="0"/>
              <a:ea typeface="Arial" charset="0"/>
              <a:cs typeface="Arial" charset="0"/>
            </a:endParaRPr>
          </a:p>
        </p:txBody>
      </p:sp>
      <p:sp>
        <p:nvSpPr>
          <p:cNvPr id="6" name="Title 5"/>
          <p:cNvSpPr>
            <a:spLocks noGrp="1"/>
          </p:cNvSpPr>
          <p:nvPr>
            <p:ph type="title"/>
          </p:nvPr>
        </p:nvSpPr>
        <p:spPr>
          <a:xfrm>
            <a:off x="672229" y="599394"/>
            <a:ext cx="9763441" cy="317381"/>
          </a:xfrm>
        </p:spPr>
        <p:txBody>
          <a:bodyPr>
            <a:noAutofit/>
          </a:bodyPr>
          <a:lstStyle/>
          <a:p>
            <a:r>
              <a:rPr lang="en-US" b="1" dirty="0">
                <a:solidFill>
                  <a:srgbClr val="FFC000"/>
                </a:solidFill>
                <a:effectLst/>
              </a:rPr>
              <a:t>When Export Controls may apply to your research</a:t>
            </a:r>
            <a:endParaRPr lang="en-US" dirty="0">
              <a:solidFill>
                <a:srgbClr val="FFC000"/>
              </a:solidFill>
              <a:effectLst/>
            </a:endParaRPr>
          </a:p>
        </p:txBody>
      </p:sp>
      <p:sp>
        <p:nvSpPr>
          <p:cNvPr id="2" name="TextBox 1"/>
          <p:cNvSpPr txBox="1"/>
          <p:nvPr/>
        </p:nvSpPr>
        <p:spPr>
          <a:xfrm>
            <a:off x="1597467" y="2768420"/>
            <a:ext cx="9998967" cy="3293209"/>
          </a:xfrm>
          <a:prstGeom prst="rect">
            <a:avLst/>
          </a:prstGeom>
          <a:noFill/>
        </p:spPr>
        <p:txBody>
          <a:bodyPr wrap="square" rtlCol="0">
            <a:spAutoFit/>
          </a:bodyPr>
          <a:lstStyle/>
          <a:p>
            <a:pPr marL="457200" lvl="0" indent="-457200">
              <a:spcAft>
                <a:spcPts val="2400"/>
              </a:spcAft>
              <a:buFont typeface="+mj-lt"/>
              <a:buAutoNum type="arabicPeriod"/>
            </a:pPr>
            <a:r>
              <a:rPr lang="en-US" sz="2400" dirty="0">
                <a:latin typeface="Arial" charset="0"/>
              </a:rPr>
              <a:t>Does the research involve military, weapons, defense, chemical or biological weapons, encryption technology &amp; software, space or other dual-use items or export restricted technologies?</a:t>
            </a:r>
          </a:p>
          <a:p>
            <a:pPr marL="457200" indent="-457200">
              <a:spcAft>
                <a:spcPts val="2400"/>
              </a:spcAft>
              <a:buFont typeface="+mj-lt"/>
              <a:buAutoNum type="arabicPeriod"/>
            </a:pPr>
            <a:r>
              <a:rPr lang="en-US" sz="2400" dirty="0">
                <a:latin typeface="Arial" charset="0"/>
              </a:rPr>
              <a:t>Does the research involve collaboration with foreign colleagues (including graduate students) either here at SIU/SIUE or abroad?</a:t>
            </a:r>
          </a:p>
          <a:p>
            <a:pPr marL="457200" indent="-457200">
              <a:spcAft>
                <a:spcPts val="2400"/>
              </a:spcAft>
              <a:buFont typeface="+mj-lt"/>
              <a:buAutoNum type="arabicPeriod"/>
            </a:pPr>
            <a:r>
              <a:rPr lang="en-US" sz="2400" dirty="0">
                <a:latin typeface="Arial" charset="0"/>
              </a:rPr>
              <a:t>Does the research involve the transfer or shipment of equipment, materials or funding out of the U.S.?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460228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2229" y="599394"/>
            <a:ext cx="9745083" cy="317381"/>
          </a:xfrm>
        </p:spPr>
        <p:txBody>
          <a:bodyPr>
            <a:noAutofit/>
          </a:bodyPr>
          <a:lstStyle/>
          <a:p>
            <a:r>
              <a:rPr lang="en-US" b="1">
                <a:solidFill>
                  <a:srgbClr val="FFC000"/>
                </a:solidFill>
                <a:effectLst/>
              </a:rPr>
              <a:t>When Export Controls may apply to your research </a:t>
            </a:r>
            <a:r>
              <a:rPr lang="en-US" sz="2000" i="1" cap="none">
                <a:solidFill>
                  <a:srgbClr val="FFC000"/>
                </a:solidFill>
                <a:effectLst/>
              </a:rPr>
              <a:t>(continued</a:t>
            </a:r>
            <a:r>
              <a:rPr lang="en-US" sz="2000" i="1" cap="none" dirty="0">
                <a:solidFill>
                  <a:srgbClr val="FFC000"/>
                </a:solidFill>
                <a:effectLst/>
              </a:rPr>
              <a:t>)</a:t>
            </a:r>
          </a:p>
        </p:txBody>
      </p:sp>
      <p:sp>
        <p:nvSpPr>
          <p:cNvPr id="2" name="TextBox 1"/>
          <p:cNvSpPr txBox="1"/>
          <p:nvPr/>
        </p:nvSpPr>
        <p:spPr>
          <a:xfrm>
            <a:off x="1477520" y="2036992"/>
            <a:ext cx="9169166" cy="2923877"/>
          </a:xfrm>
          <a:prstGeom prst="rect">
            <a:avLst/>
          </a:prstGeom>
          <a:noFill/>
        </p:spPr>
        <p:txBody>
          <a:bodyPr wrap="square" rtlCol="0">
            <a:spAutoFit/>
          </a:bodyPr>
          <a:lstStyle/>
          <a:p>
            <a:pPr marL="457200" indent="-457200">
              <a:spcAft>
                <a:spcPts val="2400"/>
              </a:spcAft>
              <a:buFont typeface="+mj-lt"/>
              <a:buAutoNum type="arabicPeriod" startAt="4"/>
            </a:pPr>
            <a:r>
              <a:rPr lang="en-US" sz="2400" dirty="0">
                <a:latin typeface="Arial" charset="0"/>
              </a:rPr>
              <a:t>Does any part of the research take place outside of the U.S. (e.g. field work)? </a:t>
            </a:r>
          </a:p>
          <a:p>
            <a:pPr marL="457200" indent="-457200">
              <a:spcAft>
                <a:spcPts val="2400"/>
              </a:spcAft>
              <a:buFont typeface="+mj-lt"/>
              <a:buAutoNum type="arabicPeriod" startAt="5"/>
            </a:pPr>
            <a:r>
              <a:rPr lang="en-US" sz="2400" dirty="0">
                <a:latin typeface="Arial" charset="0"/>
              </a:rPr>
              <a:t>Does any part of the research involve the receipt or use of Export Controlled information or items provided by a 3</a:t>
            </a:r>
            <a:r>
              <a:rPr lang="en-US" sz="2400" baseline="30000" dirty="0">
                <a:latin typeface="Arial" charset="0"/>
              </a:rPr>
              <a:t>rd</a:t>
            </a:r>
            <a:r>
              <a:rPr lang="en-US" sz="2400" dirty="0">
                <a:latin typeface="Arial" charset="0"/>
              </a:rPr>
              <a:t> party?</a:t>
            </a:r>
          </a:p>
          <a:p>
            <a:pPr marL="457200" indent="-457200">
              <a:spcAft>
                <a:spcPts val="2400"/>
              </a:spcAft>
              <a:buFont typeface="+mj-lt"/>
              <a:buAutoNum type="arabicPeriod" startAt="5"/>
            </a:pPr>
            <a:r>
              <a:rPr lang="en-US" sz="2400" dirty="0">
                <a:latin typeface="Arial" charset="0"/>
              </a:rPr>
              <a:t>Are there any contractual restrictions on publication or access to or dissemination of the research results?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578849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6906" y="1919541"/>
            <a:ext cx="9276034" cy="2985433"/>
          </a:xfrm>
          <a:prstGeom prst="rect">
            <a:avLst/>
          </a:prstGeom>
          <a:noFill/>
        </p:spPr>
        <p:txBody>
          <a:bodyPr wrap="square" rtlCol="0">
            <a:spAutoFit/>
          </a:bodyPr>
          <a:lstStyle/>
          <a:p>
            <a:pPr marL="457200" indent="-457200">
              <a:spcAft>
                <a:spcPts val="2400"/>
              </a:spcAft>
              <a:buFont typeface="+mj-lt"/>
              <a:buAutoNum type="arabicPeriod" startAt="7"/>
            </a:pPr>
            <a:r>
              <a:rPr lang="en-US" sz="2400" dirty="0">
                <a:latin typeface="Arial" charset="0"/>
              </a:rPr>
              <a:t>Does the research involve the shipment or transfer of materials, money or any other type of collaboration with foreign nationals from a sanctioned or embargoed country (i.e. Cuba, Iran, North Korea, Sudan, or Syria)?</a:t>
            </a:r>
          </a:p>
          <a:p>
            <a:pPr marL="457200" indent="-457200">
              <a:spcAft>
                <a:spcPts val="2400"/>
              </a:spcAft>
              <a:buFont typeface="+mj-lt"/>
              <a:buAutoNum type="arabicPeriod" startAt="7"/>
            </a:pPr>
            <a:r>
              <a:rPr lang="en-US" sz="2400" dirty="0">
                <a:latin typeface="Arial" charset="0"/>
              </a:rPr>
              <a:t>Do you have any reason to believe that the end-user or the intended end-use of the item or information violates any existing export controls?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8" name="Title 5"/>
          <p:cNvSpPr>
            <a:spLocks noGrp="1"/>
          </p:cNvSpPr>
          <p:nvPr>
            <p:ph type="title"/>
          </p:nvPr>
        </p:nvSpPr>
        <p:spPr>
          <a:xfrm>
            <a:off x="672229" y="599394"/>
            <a:ext cx="9745083" cy="317381"/>
          </a:xfrm>
        </p:spPr>
        <p:txBody>
          <a:bodyPr>
            <a:noAutofit/>
          </a:bodyPr>
          <a:lstStyle/>
          <a:p>
            <a:r>
              <a:rPr lang="en-US" b="1" dirty="0">
                <a:solidFill>
                  <a:srgbClr val="FFC000"/>
                </a:solidFill>
                <a:effectLst/>
              </a:rPr>
              <a:t>When Export Controls may apply to your research </a:t>
            </a:r>
            <a:r>
              <a:rPr lang="en-US" sz="2000" i="1" cap="none" dirty="0">
                <a:solidFill>
                  <a:srgbClr val="FFC000"/>
                </a:solidFill>
                <a:effectLst/>
              </a:rPr>
              <a:t>(continued)</a:t>
            </a:r>
          </a:p>
        </p:txBody>
      </p:sp>
    </p:spTree>
    <p:extLst>
      <p:ext uri="{BB962C8B-B14F-4D97-AF65-F5344CB8AC3E}">
        <p14:creationId xmlns:p14="http://schemas.microsoft.com/office/powerpoint/2010/main" val="322286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120" y="1457817"/>
            <a:ext cx="10173706" cy="2929969"/>
          </a:xfrm>
          <a:prstGeom prst="rect">
            <a:avLst/>
          </a:prstGeom>
          <a:noFill/>
        </p:spPr>
        <p:txBody>
          <a:bodyPr wrap="square" rtlCol="0">
            <a:spAutoFit/>
          </a:bodyPr>
          <a:lstStyle/>
          <a:p>
            <a:r>
              <a:rPr lang="en-US" sz="2800" dirty="0">
                <a:latin typeface="Arial" charset="0"/>
              </a:rPr>
              <a:t>If you answered yes to any of the proceeding questions, then the research may be subject to Export Controls an assessment will need to be done. </a:t>
            </a:r>
          </a:p>
          <a:p>
            <a:r>
              <a:rPr lang="en-US" sz="2800" dirty="0">
                <a:latin typeface="Arial" charset="0"/>
              </a:rPr>
              <a:t> </a:t>
            </a:r>
          </a:p>
          <a:p>
            <a:pPr>
              <a:lnSpc>
                <a:spcPts val="4600"/>
              </a:lnSpc>
            </a:pPr>
            <a:r>
              <a:rPr lang="en-US" sz="2800" dirty="0">
                <a:latin typeface="Arial" charset="0"/>
              </a:rPr>
              <a:t>Contact the Export Controls</a:t>
            </a:r>
          </a:p>
          <a:p>
            <a:pPr>
              <a:lnSpc>
                <a:spcPts val="4600"/>
              </a:lnSpc>
            </a:pPr>
            <a:r>
              <a:rPr lang="en-US" sz="2800" dirty="0">
                <a:latin typeface="Arial" charset="0"/>
              </a:rPr>
              <a:t>office for more information.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8" name="Title 5"/>
          <p:cNvSpPr>
            <a:spLocks noGrp="1"/>
          </p:cNvSpPr>
          <p:nvPr>
            <p:ph type="title"/>
          </p:nvPr>
        </p:nvSpPr>
        <p:spPr>
          <a:xfrm>
            <a:off x="672229" y="599394"/>
            <a:ext cx="9745083" cy="317381"/>
          </a:xfrm>
        </p:spPr>
        <p:txBody>
          <a:bodyPr>
            <a:noAutofit/>
          </a:bodyPr>
          <a:lstStyle/>
          <a:p>
            <a:r>
              <a:rPr lang="en-US" b="1" dirty="0">
                <a:solidFill>
                  <a:srgbClr val="FFC000"/>
                </a:solidFill>
                <a:effectLst/>
              </a:rPr>
              <a:t>When Export Controls may apply to your research </a:t>
            </a:r>
            <a:r>
              <a:rPr lang="en-US" sz="2000" i="1" cap="none" dirty="0">
                <a:solidFill>
                  <a:srgbClr val="FFC000"/>
                </a:solidFill>
                <a:effectLst/>
              </a:rPr>
              <a:t>(continued)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593" y="2611457"/>
            <a:ext cx="5486400" cy="3657600"/>
          </a:xfrm>
          <a:prstGeom prst="rect">
            <a:avLst/>
          </a:prstGeom>
        </p:spPr>
      </p:pic>
    </p:spTree>
    <p:extLst>
      <p:ext uri="{BB962C8B-B14F-4D97-AF65-F5344CB8AC3E}">
        <p14:creationId xmlns:p14="http://schemas.microsoft.com/office/powerpoint/2010/main" val="1566184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8" name="Title 5"/>
          <p:cNvSpPr>
            <a:spLocks noGrp="1"/>
          </p:cNvSpPr>
          <p:nvPr>
            <p:ph type="title"/>
          </p:nvPr>
        </p:nvSpPr>
        <p:spPr>
          <a:xfrm>
            <a:off x="672230" y="599394"/>
            <a:ext cx="4503778" cy="1371911"/>
          </a:xfrm>
        </p:spPr>
        <p:txBody>
          <a:bodyPr>
            <a:noAutofit/>
          </a:bodyPr>
          <a:lstStyle/>
          <a:p>
            <a:r>
              <a:rPr lang="en-US" b="1" dirty="0">
                <a:solidFill>
                  <a:srgbClr val="FFC000"/>
                </a:solidFill>
                <a:effectLst/>
              </a:rPr>
              <a:t>Export control </a:t>
            </a:r>
            <a:br>
              <a:rPr lang="en-US" b="1" dirty="0">
                <a:solidFill>
                  <a:srgbClr val="FFC000"/>
                </a:solidFill>
                <a:effectLst/>
              </a:rPr>
            </a:br>
            <a:r>
              <a:rPr lang="en-US" b="1" dirty="0">
                <a:solidFill>
                  <a:srgbClr val="FFC000"/>
                </a:solidFill>
                <a:effectLst/>
              </a:rPr>
              <a:t>decision tree</a:t>
            </a:r>
            <a:endParaRPr lang="en-US" sz="2000" i="1" cap="none" dirty="0">
              <a:solidFill>
                <a:srgbClr val="FFC000"/>
              </a:solidFill>
              <a:effectLst/>
            </a:endParaRPr>
          </a:p>
        </p:txBody>
      </p:sp>
      <p:pic>
        <p:nvPicPr>
          <p:cNvPr id="2050" name="Picture 2">
            <a:extLst>
              <a:ext uri="{FF2B5EF4-FFF2-40B4-BE49-F238E27FC236}">
                <a16:creationId xmlns:a16="http://schemas.microsoft.com/office/drawing/2014/main" id="{3990A8C8-2D88-4F5F-9E74-DE413C2A0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994" y="160443"/>
            <a:ext cx="4074252" cy="65699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AB1975E-D5E2-475A-9656-3C1CB86DCFD0}"/>
              </a:ext>
            </a:extLst>
          </p:cNvPr>
          <p:cNvSpPr txBox="1"/>
          <p:nvPr/>
        </p:nvSpPr>
        <p:spPr>
          <a:xfrm>
            <a:off x="672229" y="2495806"/>
            <a:ext cx="6094602" cy="1200329"/>
          </a:xfrm>
          <a:prstGeom prst="rect">
            <a:avLst/>
          </a:prstGeom>
          <a:noFill/>
        </p:spPr>
        <p:txBody>
          <a:bodyPr wrap="square">
            <a:spAutoFit/>
          </a:bodyPr>
          <a:lstStyle/>
          <a:p>
            <a:r>
              <a:rPr lang="en-US" sz="1800" dirty="0">
                <a:latin typeface="Arial" charset="0"/>
              </a:rPr>
              <a:t>Located on the Export Controls website:</a:t>
            </a:r>
          </a:p>
          <a:p>
            <a:endParaRPr lang="en-US" dirty="0">
              <a:hlinkClick r:id="rId4"/>
            </a:endParaRPr>
          </a:p>
          <a:p>
            <a:r>
              <a:rPr lang="en-US" dirty="0">
                <a:hlinkClick r:id="rId4"/>
              </a:rPr>
              <a:t>https://siusystem.edu/academic-affairs/export-controls/decision-tree.shtml</a:t>
            </a:r>
            <a:endParaRPr lang="en-US" dirty="0"/>
          </a:p>
        </p:txBody>
      </p:sp>
    </p:spTree>
    <p:extLst>
      <p:ext uri="{BB962C8B-B14F-4D97-AF65-F5344CB8AC3E}">
        <p14:creationId xmlns:p14="http://schemas.microsoft.com/office/powerpoint/2010/main" val="1386613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914398" y="1406434"/>
            <a:ext cx="10197737" cy="5451566"/>
          </a:xfrm>
          <a:prstGeom prst="rect">
            <a:avLst/>
          </a:prstGeom>
        </p:spPr>
        <p:txBody>
          <a:bodyPr lIns="91425" tIns="91425" rIns="91425" bIns="91425" anchor="t" anchorCtr="0">
            <a:noAutofit/>
          </a:bodyPr>
          <a:lstStyle/>
          <a:p>
            <a:pPr marL="0" lvl="1" indent="-203200">
              <a:spcBef>
                <a:spcPts val="0"/>
              </a:spcBef>
              <a:buClr>
                <a:schemeClr val="dk1"/>
              </a:buClr>
              <a:buSzPct val="133333"/>
              <a:buNone/>
            </a:pPr>
            <a:r>
              <a:rPr lang="en-US" sz="2400" dirty="0">
                <a:latin typeface="Arial" panose="020B0604020202020204" pitchFamily="34" charset="0"/>
                <a:cs typeface="Arial" panose="020B0604020202020204" pitchFamily="34" charset="0"/>
              </a:rPr>
              <a:t>Dr. Chen in microbiology responds to a department of defense (</a:t>
            </a:r>
            <a:r>
              <a:rPr lang="en-US" sz="2400" dirty="0" err="1">
                <a:latin typeface="Arial" panose="020B0604020202020204" pitchFamily="34" charset="0"/>
                <a:cs typeface="Arial" panose="020B0604020202020204" pitchFamily="34" charset="0"/>
              </a:rPr>
              <a:t>dod</a:t>
            </a:r>
            <a:r>
              <a:rPr lang="en-US" sz="2400" dirty="0">
                <a:latin typeface="Arial" panose="020B0604020202020204" pitchFamily="34" charset="0"/>
                <a:cs typeface="Arial" panose="020B0604020202020204" pitchFamily="34" charset="0"/>
              </a:rPr>
              <a:t>) program announcement for bioterrorism research. </a:t>
            </a:r>
          </a:p>
          <a:p>
            <a:pPr marL="0" lvl="1" indent="-203200">
              <a:spcBef>
                <a:spcPts val="0"/>
              </a:spcBef>
              <a:buClr>
                <a:schemeClr val="dk1"/>
              </a:buClr>
              <a:buSzPct val="133333"/>
              <a:buNone/>
            </a:pPr>
            <a:endParaRPr sz="1400" dirty="0"/>
          </a:p>
          <a:p>
            <a:pPr marL="0" lvl="1" indent="-203200">
              <a:spcBef>
                <a:spcPts val="0"/>
              </a:spcBef>
              <a:buClr>
                <a:schemeClr val="dk1"/>
              </a:buClr>
              <a:buSzPct val="133333"/>
              <a:buNone/>
            </a:pPr>
            <a:r>
              <a:rPr lang="en-US" sz="2400" dirty="0"/>
              <a:t>The Broad Agency Announcement (BAA) requires that all foreign nationals are named and that their country of citizenship and  country of origin be provided.  </a:t>
            </a:r>
          </a:p>
          <a:p>
            <a:pPr marL="0" lvl="1" indent="-203200">
              <a:spcBef>
                <a:spcPts val="0"/>
              </a:spcBef>
              <a:buClr>
                <a:schemeClr val="dk1"/>
              </a:buClr>
              <a:buSzPct val="133333"/>
              <a:buNone/>
            </a:pPr>
            <a:endParaRPr lang="en-US" sz="1400" dirty="0"/>
          </a:p>
          <a:p>
            <a:pPr marL="0" lvl="1" indent="-203200">
              <a:spcBef>
                <a:spcPts val="0"/>
              </a:spcBef>
              <a:buClr>
                <a:schemeClr val="dk1"/>
              </a:buClr>
              <a:buSzPct val="133333"/>
              <a:buNone/>
            </a:pPr>
            <a:r>
              <a:rPr lang="en-US" sz="2400" dirty="0"/>
              <a:t>As of the time of the proposal there are no foreign nationals named as being on the project. The sponsored projects office submits the proposal.   </a:t>
            </a:r>
          </a:p>
          <a:p>
            <a:pPr>
              <a:spcBef>
                <a:spcPts val="0"/>
              </a:spcBef>
              <a:buNone/>
            </a:pPr>
            <a:endParaRPr sz="1400" dirty="0"/>
          </a:p>
          <a:p>
            <a:pPr marL="0" indent="0">
              <a:spcBef>
                <a:spcPts val="0"/>
              </a:spcBef>
              <a:buNone/>
            </a:pPr>
            <a:r>
              <a:rPr lang="en-US" sz="2400" dirty="0"/>
              <a:t>The resulting contract states that no foreign nationals may work on the project without the express written consent of the contracting officer.    </a:t>
            </a:r>
          </a:p>
          <a:p>
            <a:pPr>
              <a:spcBef>
                <a:spcPts val="0"/>
              </a:spcBef>
              <a:buNone/>
            </a:pPr>
            <a:endParaRPr sz="2400" dirty="0"/>
          </a:p>
        </p:txBody>
      </p:sp>
      <p:sp>
        <p:nvSpPr>
          <p:cNvPr id="4" name="TextBox 3">
            <a:extLst>
              <a:ext uri="{FF2B5EF4-FFF2-40B4-BE49-F238E27FC236}">
                <a16:creationId xmlns:a16="http://schemas.microsoft.com/office/drawing/2014/main" id="{AAC5425B-0906-7F2C-1E6A-604E99C4D351}"/>
              </a:ext>
            </a:extLst>
          </p:cNvPr>
          <p:cNvSpPr txBox="1"/>
          <p:nvPr/>
        </p:nvSpPr>
        <p:spPr>
          <a:xfrm>
            <a:off x="914398" y="615740"/>
            <a:ext cx="9144001" cy="584775"/>
          </a:xfrm>
          <a:prstGeom prst="rect">
            <a:avLst/>
          </a:prstGeom>
          <a:noFill/>
        </p:spPr>
        <p:txBody>
          <a:bodyPr wrap="square">
            <a:spAutoFit/>
          </a:bodyPr>
          <a:lstStyle/>
          <a:p>
            <a:r>
              <a:rPr lang="en-US" sz="3200" b="1" dirty="0">
                <a:solidFill>
                  <a:srgbClr val="FFC000"/>
                </a:solidFill>
                <a:effectLst/>
              </a:rPr>
              <a:t>Scenario 1</a:t>
            </a:r>
            <a:endParaRPr lang="en-US" sz="3200" dirty="0"/>
          </a:p>
        </p:txBody>
      </p:sp>
    </p:spTree>
    <p:extLst>
      <p:ext uri="{BB962C8B-B14F-4D97-AF65-F5344CB8AC3E}">
        <p14:creationId xmlns:p14="http://schemas.microsoft.com/office/powerpoint/2010/main" val="3841659102"/>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990600" y="927768"/>
            <a:ext cx="8255620" cy="1019900"/>
          </a:xfrm>
          <a:prstGeom prst="rect">
            <a:avLst/>
          </a:prstGeom>
          <a:noFill/>
          <a:ln>
            <a:noFill/>
          </a:ln>
        </p:spPr>
        <p:txBody>
          <a:bodyPr lIns="91425" tIns="45700" rIns="91425" bIns="45700" anchor="ctr" anchorCtr="0">
            <a:noAutofit/>
          </a:bodyPr>
          <a:lstStyle/>
          <a:p>
            <a:pPr>
              <a:spcBef>
                <a:spcPts val="0"/>
              </a:spcBef>
              <a:buClr>
                <a:schemeClr val="dk1"/>
              </a:buClr>
              <a:buSzPct val="25000"/>
            </a:pPr>
            <a:r>
              <a:rPr lang="en-US" sz="2400" b="1" dirty="0"/>
              <a:t>Is it Fundamental Research? </a:t>
            </a:r>
          </a:p>
        </p:txBody>
      </p:sp>
      <p:sp>
        <p:nvSpPr>
          <p:cNvPr id="222" name="Shape 222"/>
          <p:cNvSpPr txBox="1">
            <a:spLocks noGrp="1"/>
          </p:cNvSpPr>
          <p:nvPr>
            <p:ph type="body" idx="1"/>
          </p:nvPr>
        </p:nvSpPr>
        <p:spPr>
          <a:xfrm>
            <a:off x="990600" y="1751952"/>
            <a:ext cx="10077994" cy="4909800"/>
          </a:xfrm>
          <a:prstGeom prst="rect">
            <a:avLst/>
          </a:prstGeom>
          <a:noFill/>
          <a:ln>
            <a:noFill/>
          </a:ln>
        </p:spPr>
        <p:txBody>
          <a:bodyPr lIns="91425" tIns="45700" rIns="91425" bIns="45700" anchor="t" anchorCtr="0">
            <a:noAutofit/>
          </a:bodyPr>
          <a:lstStyle/>
          <a:p>
            <a:pPr marL="0" indent="-69850">
              <a:spcBef>
                <a:spcPts val="480"/>
              </a:spcBef>
              <a:buClr>
                <a:srgbClr val="000000"/>
              </a:buClr>
              <a:buSzPct val="45833"/>
              <a:buNone/>
            </a:pPr>
            <a:r>
              <a:rPr lang="en-US" sz="2400" dirty="0"/>
              <a:t>Questions to Ask: </a:t>
            </a:r>
          </a:p>
          <a:p>
            <a:pPr marL="273050">
              <a:spcBef>
                <a:spcPts val="480"/>
              </a:spcBef>
              <a:buClr>
                <a:srgbClr val="000000"/>
              </a:buClr>
              <a:buSzPct val="45833"/>
            </a:pPr>
            <a:r>
              <a:rPr lang="en-US" sz="2400" dirty="0"/>
              <a:t>Is there an intent to publish? </a:t>
            </a:r>
            <a:r>
              <a:rPr lang="en-US" sz="2400" b="1" dirty="0">
                <a:solidFill>
                  <a:srgbClr val="00B050"/>
                </a:solidFill>
              </a:rPr>
              <a:t>YES </a:t>
            </a:r>
            <a:endParaRPr lang="en-US" sz="2400" b="1" dirty="0"/>
          </a:p>
          <a:p>
            <a:pPr marL="273050">
              <a:spcBef>
                <a:spcPts val="480"/>
              </a:spcBef>
              <a:buClr>
                <a:srgbClr val="000000"/>
              </a:buClr>
              <a:buSzPct val="45833"/>
            </a:pPr>
            <a:r>
              <a:rPr lang="en-US" sz="2400" dirty="0"/>
              <a:t>Are there any publication restrictions? </a:t>
            </a:r>
            <a:r>
              <a:rPr lang="en-US" sz="2400" b="1" dirty="0">
                <a:solidFill>
                  <a:srgbClr val="FFC000"/>
                </a:solidFill>
              </a:rPr>
              <a:t>MAYBE</a:t>
            </a:r>
            <a:r>
              <a:rPr lang="en-US" sz="2400" b="1" dirty="0">
                <a:solidFill>
                  <a:srgbClr val="FFFF00"/>
                </a:solidFill>
              </a:rPr>
              <a:t> </a:t>
            </a:r>
          </a:p>
          <a:p>
            <a:pPr marL="273050">
              <a:spcBef>
                <a:spcPts val="480"/>
              </a:spcBef>
              <a:buClr>
                <a:srgbClr val="000000"/>
              </a:buClr>
              <a:buSzPct val="45833"/>
            </a:pPr>
            <a:r>
              <a:rPr lang="en-US" sz="2400" dirty="0"/>
              <a:t>Are there any foreign national restrictions? </a:t>
            </a:r>
            <a:r>
              <a:rPr lang="en-US" sz="2400" b="1" dirty="0">
                <a:solidFill>
                  <a:srgbClr val="FFC000"/>
                </a:solidFill>
              </a:rPr>
              <a:t>MAYBE</a:t>
            </a:r>
            <a:r>
              <a:rPr lang="en-US" sz="2400" b="1" dirty="0">
                <a:solidFill>
                  <a:srgbClr val="FFFF00"/>
                </a:solidFill>
              </a:rPr>
              <a:t> </a:t>
            </a:r>
          </a:p>
          <a:p>
            <a:pPr marL="273050">
              <a:spcBef>
                <a:spcPts val="480"/>
              </a:spcBef>
              <a:buClr>
                <a:srgbClr val="000000"/>
              </a:buClr>
              <a:buSzPct val="45833"/>
            </a:pPr>
            <a:r>
              <a:rPr lang="en-US" sz="2400" dirty="0"/>
              <a:t>Are there any access or dissemination restrictions on results for national security purposes? </a:t>
            </a:r>
            <a:r>
              <a:rPr lang="en-US" sz="2400" b="1" dirty="0">
                <a:solidFill>
                  <a:srgbClr val="FFC000"/>
                </a:solidFill>
              </a:rPr>
              <a:t>MAYBE</a:t>
            </a:r>
          </a:p>
          <a:p>
            <a:pPr marL="0" indent="0">
              <a:spcBef>
                <a:spcPts val="480"/>
              </a:spcBef>
              <a:buClr>
                <a:srgbClr val="000000"/>
              </a:buClr>
              <a:buSzPct val="45833"/>
              <a:buNone/>
            </a:pPr>
            <a:endParaRPr lang="en-US" sz="1400" b="1" dirty="0">
              <a:solidFill>
                <a:srgbClr val="000000"/>
              </a:solidFill>
            </a:endParaRPr>
          </a:p>
          <a:p>
            <a:pPr marL="0" indent="0">
              <a:spcBef>
                <a:spcPts val="480"/>
              </a:spcBef>
              <a:buClr>
                <a:srgbClr val="000000"/>
              </a:buClr>
              <a:buSzPct val="45833"/>
              <a:buNone/>
            </a:pPr>
            <a:r>
              <a:rPr lang="en-US" sz="2400" dirty="0">
                <a:solidFill>
                  <a:schemeClr val="tx1"/>
                </a:solidFill>
              </a:rPr>
              <a:t>Need to Know: </a:t>
            </a:r>
          </a:p>
          <a:p>
            <a:pPr marL="273050">
              <a:spcBef>
                <a:spcPts val="480"/>
              </a:spcBef>
              <a:buClr>
                <a:srgbClr val="000000"/>
              </a:buClr>
              <a:buSzPct val="45833"/>
            </a:pPr>
            <a:r>
              <a:rPr lang="en-US" sz="2400" dirty="0"/>
              <a:t>Is the clause for national security purposes or is it there so that foreign nationals can be identified and screened by the governmental agency?</a:t>
            </a:r>
          </a:p>
          <a:p>
            <a:pPr marL="0" indent="-69850">
              <a:spcBef>
                <a:spcPts val="480"/>
              </a:spcBef>
              <a:buClr>
                <a:srgbClr val="000000"/>
              </a:buClr>
              <a:buSzPct val="61111"/>
              <a:buNone/>
            </a:pPr>
            <a:endParaRPr b="1" dirty="0">
              <a:solidFill>
                <a:srgbClr val="FF00FF"/>
              </a:solidFill>
            </a:endParaRPr>
          </a:p>
          <a:p>
            <a:pPr marL="0" indent="-69850">
              <a:spcBef>
                <a:spcPts val="480"/>
              </a:spcBef>
              <a:buClr>
                <a:srgbClr val="000000"/>
              </a:buClr>
              <a:buSzPct val="61111"/>
              <a:buNone/>
            </a:pPr>
            <a:endParaRPr b="1" dirty="0">
              <a:solidFill>
                <a:srgbClr val="D9D9D9"/>
              </a:solidFill>
            </a:endParaRPr>
          </a:p>
        </p:txBody>
      </p:sp>
      <p:sp>
        <p:nvSpPr>
          <p:cNvPr id="4" name="TextBox 3">
            <a:extLst>
              <a:ext uri="{FF2B5EF4-FFF2-40B4-BE49-F238E27FC236}">
                <a16:creationId xmlns:a16="http://schemas.microsoft.com/office/drawing/2014/main" id="{FAA33D0D-9A07-0562-0F88-91CECCA8D764}"/>
              </a:ext>
            </a:extLst>
          </p:cNvPr>
          <p:cNvSpPr txBox="1"/>
          <p:nvPr/>
        </p:nvSpPr>
        <p:spPr>
          <a:xfrm>
            <a:off x="914398" y="615740"/>
            <a:ext cx="9144001" cy="584775"/>
          </a:xfrm>
          <a:prstGeom prst="rect">
            <a:avLst/>
          </a:prstGeom>
          <a:noFill/>
        </p:spPr>
        <p:txBody>
          <a:bodyPr wrap="square">
            <a:spAutoFit/>
          </a:bodyPr>
          <a:lstStyle/>
          <a:p>
            <a:r>
              <a:rPr lang="en-US" sz="3200" b="1" dirty="0">
                <a:solidFill>
                  <a:srgbClr val="FFC000"/>
                </a:solidFill>
                <a:effectLst/>
              </a:rPr>
              <a:t>Scenario 1: Discussion</a:t>
            </a:r>
            <a:endParaRPr lang="en-US" sz="3200" dirty="0"/>
          </a:p>
        </p:txBody>
      </p:sp>
    </p:spTree>
    <p:extLst>
      <p:ext uri="{BB962C8B-B14F-4D97-AF65-F5344CB8AC3E}">
        <p14:creationId xmlns:p14="http://schemas.microsoft.com/office/powerpoint/2010/main" val="611135341"/>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762000" y="1566540"/>
            <a:ext cx="8229600" cy="1039500"/>
          </a:xfrm>
          <a:prstGeom prst="rect">
            <a:avLst/>
          </a:prstGeom>
          <a:noFill/>
          <a:ln>
            <a:noFill/>
          </a:ln>
        </p:spPr>
        <p:txBody>
          <a:bodyPr lIns="91425" tIns="45700" rIns="91425" bIns="45700" anchor="ctr" anchorCtr="0">
            <a:noAutofit/>
          </a:bodyPr>
          <a:lstStyle/>
          <a:p>
            <a:pPr>
              <a:spcBef>
                <a:spcPts val="0"/>
              </a:spcBef>
              <a:buClr>
                <a:schemeClr val="dk1"/>
              </a:buClr>
              <a:buSzPct val="25000"/>
            </a:pPr>
            <a:r>
              <a:rPr lang="en-US" sz="2400" b="1" dirty="0"/>
              <a:t>Is it Fundamental Research? </a:t>
            </a:r>
          </a:p>
        </p:txBody>
      </p:sp>
      <p:sp>
        <p:nvSpPr>
          <p:cNvPr id="236" name="Shape 236"/>
          <p:cNvSpPr txBox="1">
            <a:spLocks noGrp="1"/>
          </p:cNvSpPr>
          <p:nvPr>
            <p:ph type="body" idx="1"/>
          </p:nvPr>
        </p:nvSpPr>
        <p:spPr>
          <a:xfrm>
            <a:off x="762000" y="2786064"/>
            <a:ext cx="10805604" cy="3644042"/>
          </a:xfrm>
          <a:prstGeom prst="rect">
            <a:avLst/>
          </a:prstGeom>
          <a:noFill/>
          <a:ln>
            <a:noFill/>
          </a:ln>
        </p:spPr>
        <p:txBody>
          <a:bodyPr lIns="91425" tIns="45700" rIns="91425" bIns="45700" anchor="t" anchorCtr="0">
            <a:noAutofit/>
          </a:bodyPr>
          <a:lstStyle/>
          <a:p>
            <a:pPr marL="0" indent="-69850">
              <a:spcBef>
                <a:spcPts val="480"/>
              </a:spcBef>
              <a:buClr>
                <a:srgbClr val="000000"/>
              </a:buClr>
              <a:buSzPct val="45833"/>
              <a:buNone/>
            </a:pPr>
            <a:r>
              <a:rPr lang="en-US" sz="2400" dirty="0"/>
              <a:t>Consider along with the prior approval of foreign nationals: </a:t>
            </a:r>
          </a:p>
          <a:p>
            <a:pPr marL="273050">
              <a:spcBef>
                <a:spcPts val="480"/>
              </a:spcBef>
              <a:buClr>
                <a:srgbClr val="000000"/>
              </a:buClr>
              <a:buSzPct val="45833"/>
            </a:pPr>
            <a:r>
              <a:rPr lang="en-US" sz="2400" dirty="0"/>
              <a:t>Are there also publication restrictions?</a:t>
            </a:r>
          </a:p>
          <a:p>
            <a:pPr marL="273050">
              <a:spcBef>
                <a:spcPts val="480"/>
              </a:spcBef>
              <a:buClr>
                <a:srgbClr val="000000"/>
              </a:buClr>
              <a:buSzPct val="45833"/>
            </a:pPr>
            <a:r>
              <a:rPr lang="en-US" sz="2400" dirty="0"/>
              <a:t>Does the government claim rights to the data from the research?</a:t>
            </a:r>
          </a:p>
          <a:p>
            <a:pPr marL="273050">
              <a:spcBef>
                <a:spcPts val="480"/>
              </a:spcBef>
              <a:buClr>
                <a:srgbClr val="000000"/>
              </a:buClr>
              <a:buSzPct val="45833"/>
            </a:pPr>
            <a:r>
              <a:rPr lang="en-US" sz="2400" dirty="0"/>
              <a:t>What does the scope of work say? </a:t>
            </a:r>
          </a:p>
          <a:p>
            <a:pPr marL="0" indent="-69850">
              <a:spcBef>
                <a:spcPts val="480"/>
              </a:spcBef>
              <a:buClr>
                <a:srgbClr val="000000"/>
              </a:buClr>
              <a:buSzPct val="45833"/>
              <a:buNone/>
            </a:pPr>
            <a:endParaRPr lang="en-US" sz="2400" dirty="0"/>
          </a:p>
          <a:p>
            <a:pPr marL="0" indent="-69850">
              <a:spcBef>
                <a:spcPts val="480"/>
              </a:spcBef>
              <a:buClr>
                <a:srgbClr val="000000"/>
              </a:buClr>
              <a:buSzPct val="45833"/>
              <a:buNone/>
            </a:pPr>
            <a:r>
              <a:rPr lang="en-US" sz="2400" dirty="0"/>
              <a:t>If the restrictions exist for national security purposes - then </a:t>
            </a:r>
            <a:r>
              <a:rPr lang="en-US" sz="2400" b="1" dirty="0">
                <a:solidFill>
                  <a:srgbClr val="C00000"/>
                </a:solidFill>
              </a:rPr>
              <a:t>NO</a:t>
            </a:r>
            <a:r>
              <a:rPr lang="en-US" sz="2400" dirty="0">
                <a:solidFill>
                  <a:srgbClr val="C00000"/>
                </a:solidFill>
              </a:rPr>
              <a:t>,</a:t>
            </a:r>
            <a:r>
              <a:rPr lang="en-US" sz="2400" dirty="0"/>
              <a:t> it is not Fundamental Research </a:t>
            </a:r>
          </a:p>
          <a:p>
            <a:pPr marL="0" indent="-69850">
              <a:spcBef>
                <a:spcPts val="480"/>
              </a:spcBef>
              <a:buClr>
                <a:srgbClr val="000000"/>
              </a:buClr>
              <a:buSzPct val="45833"/>
              <a:buNone/>
            </a:pPr>
            <a:endParaRPr lang="en-US" sz="2800" dirty="0"/>
          </a:p>
        </p:txBody>
      </p:sp>
      <p:sp>
        <p:nvSpPr>
          <p:cNvPr id="4" name="TextBox 3">
            <a:extLst>
              <a:ext uri="{FF2B5EF4-FFF2-40B4-BE49-F238E27FC236}">
                <a16:creationId xmlns:a16="http://schemas.microsoft.com/office/drawing/2014/main" id="{0466260D-E3E1-07A9-E57C-8BCA5000224B}"/>
              </a:ext>
            </a:extLst>
          </p:cNvPr>
          <p:cNvSpPr txBox="1"/>
          <p:nvPr/>
        </p:nvSpPr>
        <p:spPr>
          <a:xfrm>
            <a:off x="914398" y="615740"/>
            <a:ext cx="9144001" cy="584775"/>
          </a:xfrm>
          <a:prstGeom prst="rect">
            <a:avLst/>
          </a:prstGeom>
          <a:noFill/>
        </p:spPr>
        <p:txBody>
          <a:bodyPr wrap="square">
            <a:spAutoFit/>
          </a:bodyPr>
          <a:lstStyle/>
          <a:p>
            <a:r>
              <a:rPr lang="en-US" sz="3200" b="1" dirty="0">
                <a:solidFill>
                  <a:srgbClr val="FFC000"/>
                </a:solidFill>
                <a:effectLst/>
              </a:rPr>
              <a:t>Scenario 1: Discussion Continued</a:t>
            </a:r>
            <a:endParaRPr lang="en-US" sz="3200" dirty="0"/>
          </a:p>
        </p:txBody>
      </p:sp>
    </p:spTree>
    <p:extLst>
      <p:ext uri="{BB962C8B-B14F-4D97-AF65-F5344CB8AC3E}">
        <p14:creationId xmlns:p14="http://schemas.microsoft.com/office/powerpoint/2010/main" val="2946565299"/>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09600" y="1297279"/>
            <a:ext cx="10607040" cy="5153297"/>
          </a:xfrm>
          <a:prstGeom prst="rect">
            <a:avLst/>
          </a:prstGeom>
        </p:spPr>
        <p:txBody>
          <a:bodyPr lIns="91425" tIns="91425" rIns="91425" bIns="91425" anchor="t" anchorCtr="0">
            <a:noAutofit/>
          </a:bodyPr>
          <a:lstStyle/>
          <a:p>
            <a:pPr marL="0" indent="-127000">
              <a:spcBef>
                <a:spcPts val="400"/>
              </a:spcBef>
              <a:buClr>
                <a:schemeClr val="dk1"/>
              </a:buClr>
              <a:buSzPct val="83333"/>
              <a:buNone/>
            </a:pPr>
            <a:r>
              <a:rPr lang="en-US" sz="2400" dirty="0"/>
              <a:t>Dr. Smith purchased an infrared </a:t>
            </a:r>
          </a:p>
          <a:p>
            <a:pPr marL="0" indent="-127000">
              <a:spcBef>
                <a:spcPts val="400"/>
              </a:spcBef>
              <a:buClr>
                <a:schemeClr val="dk1"/>
              </a:buClr>
              <a:buSzPct val="83333"/>
              <a:buNone/>
            </a:pPr>
            <a:r>
              <a:rPr lang="en-US" sz="2400" dirty="0"/>
              <a:t>camera for use in his research projects.  </a:t>
            </a:r>
          </a:p>
          <a:p>
            <a:pPr marL="0" indent="0">
              <a:spcBef>
                <a:spcPts val="400"/>
              </a:spcBef>
              <a:buNone/>
            </a:pPr>
            <a:endParaRPr sz="2400" dirty="0"/>
          </a:p>
          <a:p>
            <a:pPr marL="0" indent="0">
              <a:spcBef>
                <a:spcPts val="400"/>
              </a:spcBef>
              <a:buNone/>
            </a:pPr>
            <a:r>
              <a:rPr lang="en-US" sz="2400" dirty="0"/>
              <a:t>The Export Clause in the Purchase Order stated: </a:t>
            </a:r>
          </a:p>
          <a:p>
            <a:pPr marL="0" indent="0">
              <a:spcBef>
                <a:spcPts val="400"/>
              </a:spcBef>
              <a:buNone/>
            </a:pPr>
            <a:r>
              <a:rPr lang="en-US" sz="2400" dirty="0"/>
              <a:t>This order is subject to U.S. export and import control laws and regulations. Any item or technical information pertaining to this order shall not be provided to or accessed by a non-U.S. person, entity, foreign country or any Denied Party without the prior written authorization from FLIR Camera Inc and, where applicable, the relevant U.S. Government Agency. The parties will comply with the aforementioned regulations and shall reasonably cooperate to support controlled activities pursuant to such regulations.</a:t>
            </a:r>
          </a:p>
          <a:p>
            <a:pPr marL="0" indent="0">
              <a:spcBef>
                <a:spcPts val="400"/>
              </a:spcBef>
              <a:buNone/>
            </a:pPr>
            <a:endParaRPr sz="2000" dirty="0"/>
          </a:p>
          <a:p>
            <a:pPr marL="0" indent="0">
              <a:spcBef>
                <a:spcPts val="400"/>
              </a:spcBef>
              <a:buNone/>
            </a:pPr>
            <a:endParaRPr sz="2000" dirty="0"/>
          </a:p>
          <a:p>
            <a:pPr marL="0" indent="0">
              <a:spcBef>
                <a:spcPts val="400"/>
              </a:spcBef>
              <a:buNone/>
            </a:pPr>
            <a:endParaRPr dirty="0"/>
          </a:p>
        </p:txBody>
      </p:sp>
      <p:pic>
        <p:nvPicPr>
          <p:cNvPr id="409" name="Shape 409"/>
          <p:cNvPicPr preferRelativeResize="0"/>
          <p:nvPr/>
        </p:nvPicPr>
        <p:blipFill>
          <a:blip r:embed="rId3">
            <a:alphaModFix/>
          </a:blip>
          <a:stretch>
            <a:fillRect/>
          </a:stretch>
        </p:blipFill>
        <p:spPr>
          <a:xfrm>
            <a:off x="6979101" y="357350"/>
            <a:ext cx="3045199" cy="1951584"/>
          </a:xfrm>
          <a:prstGeom prst="rect">
            <a:avLst/>
          </a:prstGeom>
          <a:noFill/>
          <a:ln>
            <a:noFill/>
          </a:ln>
        </p:spPr>
      </p:pic>
      <p:sp>
        <p:nvSpPr>
          <p:cNvPr id="4" name="TextBox 3">
            <a:extLst>
              <a:ext uri="{FF2B5EF4-FFF2-40B4-BE49-F238E27FC236}">
                <a16:creationId xmlns:a16="http://schemas.microsoft.com/office/drawing/2014/main" id="{F7185601-BD88-B0C7-30DF-7AE03B33C0A9}"/>
              </a:ext>
            </a:extLst>
          </p:cNvPr>
          <p:cNvSpPr txBox="1"/>
          <p:nvPr/>
        </p:nvSpPr>
        <p:spPr>
          <a:xfrm>
            <a:off x="609600" y="615740"/>
            <a:ext cx="9144001" cy="584775"/>
          </a:xfrm>
          <a:prstGeom prst="rect">
            <a:avLst/>
          </a:prstGeom>
          <a:noFill/>
        </p:spPr>
        <p:txBody>
          <a:bodyPr wrap="square">
            <a:spAutoFit/>
          </a:bodyPr>
          <a:lstStyle/>
          <a:p>
            <a:r>
              <a:rPr lang="en-US" sz="3200" b="1" dirty="0">
                <a:solidFill>
                  <a:srgbClr val="FFC000"/>
                </a:solidFill>
                <a:effectLst/>
              </a:rPr>
              <a:t>Scenario 2</a:t>
            </a:r>
            <a:endParaRPr lang="en-US" sz="3200" dirty="0"/>
          </a:p>
        </p:txBody>
      </p:sp>
    </p:spTree>
    <p:extLst>
      <p:ext uri="{BB962C8B-B14F-4D97-AF65-F5344CB8AC3E}">
        <p14:creationId xmlns:p14="http://schemas.microsoft.com/office/powerpoint/2010/main" val="114332487"/>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5335" y="454431"/>
            <a:ext cx="9745083" cy="1550537"/>
          </a:xfrm>
        </p:spPr>
        <p:txBody>
          <a:bodyPr>
            <a:noAutofit/>
          </a:bodyPr>
          <a:lstStyle/>
          <a:p>
            <a:r>
              <a:rPr lang="en-US" b="1" dirty="0">
                <a:solidFill>
                  <a:srgbClr val="FFC000"/>
                </a:solidFill>
                <a:latin typeface="Arial" charset="0"/>
                <a:ea typeface="Arial" charset="0"/>
                <a:cs typeface="Arial" charset="0"/>
              </a:rPr>
              <a:t>What is the intent of the export control laws?</a:t>
            </a:r>
            <a:br>
              <a:rPr lang="en-US" b="1" dirty="0">
                <a:latin typeface="Arial" charset="0"/>
                <a:ea typeface="Arial" charset="0"/>
                <a:cs typeface="Arial" charset="0"/>
              </a:rPr>
            </a:br>
            <a:endParaRPr lang="en-US" b="1" dirty="0">
              <a:latin typeface="Arial" charset="0"/>
              <a:ea typeface="Arial" charset="0"/>
              <a:cs typeface="Arial" charset="0"/>
            </a:endParaRPr>
          </a:p>
        </p:txBody>
      </p:sp>
      <p:sp>
        <p:nvSpPr>
          <p:cNvPr id="7" name="TextBox 6"/>
          <p:cNvSpPr txBox="1"/>
          <p:nvPr/>
        </p:nvSpPr>
        <p:spPr>
          <a:xfrm>
            <a:off x="1012525" y="1743923"/>
            <a:ext cx="10287445" cy="3370153"/>
          </a:xfrm>
          <a:prstGeom prst="rect">
            <a:avLst/>
          </a:prstGeom>
          <a:noFill/>
        </p:spPr>
        <p:txBody>
          <a:bodyPr wrap="square" rtlCol="0">
            <a:spAutoFit/>
          </a:bodyPr>
          <a:lstStyle/>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Restrict exports of goods and technology that could contribute to the military potential of adversaries</a:t>
            </a:r>
          </a:p>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Prevent proliferation of weapons of mass destruction (nuclear, biological, chemical)</a:t>
            </a:r>
          </a:p>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Prevent terrorism</a:t>
            </a:r>
          </a:p>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Comply with U.S. trade agreements and trade sanctions against other nations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368754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533400" y="971006"/>
            <a:ext cx="8229600" cy="1143000"/>
          </a:xfrm>
          <a:prstGeom prst="rect">
            <a:avLst/>
          </a:prstGeom>
        </p:spPr>
        <p:txBody>
          <a:bodyPr lIns="91425" tIns="91425" rIns="91425" bIns="91425" anchor="ctr" anchorCtr="0">
            <a:noAutofit/>
          </a:bodyPr>
          <a:lstStyle/>
          <a:p>
            <a:pPr>
              <a:spcBef>
                <a:spcPts val="0"/>
              </a:spcBef>
            </a:pPr>
            <a:r>
              <a:rPr lang="en-US" sz="2400" b="1" dirty="0"/>
              <a:t>Manufacturer Classification</a:t>
            </a:r>
          </a:p>
        </p:txBody>
      </p:sp>
      <p:sp>
        <p:nvSpPr>
          <p:cNvPr id="416" name="Shape 416"/>
          <p:cNvSpPr txBox="1">
            <a:spLocks noGrp="1"/>
          </p:cNvSpPr>
          <p:nvPr>
            <p:ph type="body" idx="1"/>
          </p:nvPr>
        </p:nvSpPr>
        <p:spPr>
          <a:xfrm>
            <a:off x="533400" y="1928948"/>
            <a:ext cx="11125200" cy="4902926"/>
          </a:xfrm>
          <a:prstGeom prst="rect">
            <a:avLst/>
          </a:prstGeom>
        </p:spPr>
        <p:txBody>
          <a:bodyPr lIns="91425" tIns="91425" rIns="91425" bIns="91425" anchor="t" anchorCtr="0">
            <a:noAutofit/>
          </a:bodyPr>
          <a:lstStyle/>
          <a:p>
            <a:pPr marL="0" indent="0">
              <a:spcBef>
                <a:spcPts val="400"/>
              </a:spcBef>
              <a:buNone/>
            </a:pPr>
            <a:r>
              <a:rPr lang="en-US" sz="2400" dirty="0"/>
              <a:t>If it is a commercially available item, it is important to request the classification from the manufacturer as the classification varies by model. </a:t>
            </a:r>
          </a:p>
          <a:p>
            <a:pPr marL="0" indent="0">
              <a:spcBef>
                <a:spcPts val="400"/>
              </a:spcBef>
              <a:buNone/>
            </a:pPr>
            <a:endParaRPr lang="en-US" sz="1400" u="sng" dirty="0"/>
          </a:p>
          <a:p>
            <a:pPr marL="0" indent="0">
              <a:spcBef>
                <a:spcPts val="400"/>
              </a:spcBef>
              <a:buNone/>
            </a:pPr>
            <a:r>
              <a:rPr lang="en-US" sz="2400" u="sng" dirty="0"/>
              <a:t>FLIR Cameras </a:t>
            </a:r>
          </a:p>
          <a:p>
            <a:pPr marL="0" indent="0">
              <a:spcBef>
                <a:spcPts val="400"/>
              </a:spcBef>
              <a:buNone/>
            </a:pPr>
            <a:r>
              <a:rPr lang="en-US" dirty="0"/>
              <a:t>USML Cat. XII(c)</a:t>
            </a:r>
            <a:r>
              <a:rPr lang="en-US" sz="1000" dirty="0">
                <a:solidFill>
                  <a:srgbClr val="1F497D"/>
                </a:solidFill>
              </a:rPr>
              <a:t>		</a:t>
            </a:r>
            <a:r>
              <a:rPr lang="en-US" dirty="0"/>
              <a:t>640x480 - 25Hz/30Hz (Greater than 9Hz) cameras</a:t>
            </a:r>
            <a:endParaRPr sz="1100" dirty="0">
              <a:solidFill>
                <a:srgbClr val="1F497D"/>
              </a:solidFill>
            </a:endParaRPr>
          </a:p>
          <a:p>
            <a:pPr marL="0" indent="0">
              <a:spcBef>
                <a:spcPts val="400"/>
              </a:spcBef>
              <a:buNone/>
            </a:pPr>
            <a:endParaRPr lang="en-US" sz="1400" dirty="0"/>
          </a:p>
          <a:p>
            <a:pPr marL="0" indent="0">
              <a:spcBef>
                <a:spcPts val="400"/>
              </a:spcBef>
              <a:buNone/>
            </a:pPr>
            <a:r>
              <a:rPr lang="en-US" dirty="0"/>
              <a:t>6A003.b.4.b</a:t>
            </a:r>
            <a:r>
              <a:rPr lang="en-US" sz="2400" dirty="0"/>
              <a:t>		</a:t>
            </a:r>
            <a:r>
              <a:rPr lang="en-US" dirty="0"/>
              <a:t>FULL FRAME RATE LWIR Thermal Video Cameras 							30HZ/60HZ (Fast Video)</a:t>
            </a:r>
          </a:p>
          <a:p>
            <a:pPr marL="0" indent="0">
              <a:spcBef>
                <a:spcPts val="400"/>
              </a:spcBef>
              <a:buNone/>
            </a:pPr>
            <a:endParaRPr lang="en-US" sz="1400" dirty="0"/>
          </a:p>
          <a:p>
            <a:pPr marL="0" indent="0">
              <a:spcBef>
                <a:spcPts val="400"/>
              </a:spcBef>
              <a:buNone/>
            </a:pPr>
            <a:r>
              <a:rPr lang="en-US" dirty="0"/>
              <a:t>6A993				SLOW FRAME RATE LWIR Thermal Video Cameras 					Less than 9Hz</a:t>
            </a:r>
          </a:p>
          <a:p>
            <a:pPr marL="0" indent="0">
              <a:spcBef>
                <a:spcPts val="400"/>
              </a:spcBef>
              <a:buNone/>
            </a:pPr>
            <a:r>
              <a:rPr lang="en-US" sz="2400" dirty="0"/>
              <a:t>Visit: </a:t>
            </a:r>
            <a:r>
              <a:rPr lang="en-US" sz="2400" dirty="0">
                <a:hlinkClick r:id="rId3"/>
              </a:rPr>
              <a:t>https://www.flircameras.com/export_conditions</a:t>
            </a:r>
            <a:endParaRPr lang="en-US" sz="2400" dirty="0"/>
          </a:p>
          <a:p>
            <a:pPr marL="0" indent="0">
              <a:spcBef>
                <a:spcPts val="400"/>
              </a:spcBef>
              <a:buNone/>
            </a:pPr>
            <a:endParaRPr sz="1200" dirty="0"/>
          </a:p>
        </p:txBody>
      </p:sp>
      <p:sp>
        <p:nvSpPr>
          <p:cNvPr id="4" name="TextBox 3">
            <a:extLst>
              <a:ext uri="{FF2B5EF4-FFF2-40B4-BE49-F238E27FC236}">
                <a16:creationId xmlns:a16="http://schemas.microsoft.com/office/drawing/2014/main" id="{D26EF1E0-8EB3-47C6-F8F0-4E2E0A9B4CD2}"/>
              </a:ext>
            </a:extLst>
          </p:cNvPr>
          <p:cNvSpPr txBox="1"/>
          <p:nvPr/>
        </p:nvSpPr>
        <p:spPr>
          <a:xfrm>
            <a:off x="533400" y="502528"/>
            <a:ext cx="9144001" cy="584775"/>
          </a:xfrm>
          <a:prstGeom prst="rect">
            <a:avLst/>
          </a:prstGeom>
          <a:noFill/>
        </p:spPr>
        <p:txBody>
          <a:bodyPr wrap="square">
            <a:spAutoFit/>
          </a:bodyPr>
          <a:lstStyle/>
          <a:p>
            <a:r>
              <a:rPr lang="en-US" sz="3200" b="1" dirty="0">
                <a:solidFill>
                  <a:srgbClr val="FFC000"/>
                </a:solidFill>
                <a:effectLst/>
              </a:rPr>
              <a:t>Scenario 2: Discussion</a:t>
            </a:r>
            <a:endParaRPr lang="en-US" sz="3200" dirty="0"/>
          </a:p>
        </p:txBody>
      </p:sp>
    </p:spTree>
    <p:extLst>
      <p:ext uri="{BB962C8B-B14F-4D97-AF65-F5344CB8AC3E}">
        <p14:creationId xmlns:p14="http://schemas.microsoft.com/office/powerpoint/2010/main" val="2370151157"/>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Shape 450"/>
          <p:cNvPicPr preferRelativeResize="0"/>
          <p:nvPr/>
        </p:nvPicPr>
        <p:blipFill>
          <a:blip r:embed="rId3">
            <a:alphaModFix/>
          </a:blip>
          <a:stretch>
            <a:fillRect/>
          </a:stretch>
        </p:blipFill>
        <p:spPr>
          <a:xfrm>
            <a:off x="7271749" y="1066800"/>
            <a:ext cx="1452999" cy="1452999"/>
          </a:xfrm>
          <a:prstGeom prst="rect">
            <a:avLst/>
          </a:prstGeom>
          <a:noFill/>
          <a:ln>
            <a:noFill/>
          </a:ln>
        </p:spPr>
      </p:pic>
      <p:sp>
        <p:nvSpPr>
          <p:cNvPr id="451" name="Shape 451"/>
          <p:cNvSpPr txBox="1">
            <a:spLocks noGrp="1"/>
          </p:cNvSpPr>
          <p:nvPr>
            <p:ph type="body" idx="1"/>
          </p:nvPr>
        </p:nvSpPr>
        <p:spPr>
          <a:xfrm>
            <a:off x="609599" y="685800"/>
            <a:ext cx="10558509" cy="5793300"/>
          </a:xfrm>
          <a:prstGeom prst="rect">
            <a:avLst/>
          </a:prstGeom>
          <a:noFill/>
          <a:ln>
            <a:noFill/>
          </a:ln>
        </p:spPr>
        <p:txBody>
          <a:bodyPr lIns="91425" tIns="45700" rIns="91425" bIns="45700" anchor="t" anchorCtr="0">
            <a:noAutofit/>
          </a:bodyPr>
          <a:lstStyle/>
          <a:p>
            <a:pPr>
              <a:spcBef>
                <a:spcPts val="0"/>
              </a:spcBef>
              <a:buClr>
                <a:schemeClr val="dk1"/>
              </a:buClr>
              <a:buSzPct val="100000"/>
              <a:buNone/>
            </a:pPr>
            <a:endParaRPr sz="2000" dirty="0"/>
          </a:p>
          <a:p>
            <a:pPr>
              <a:spcBef>
                <a:spcPts val="0"/>
              </a:spcBef>
              <a:buClr>
                <a:schemeClr val="dk1"/>
              </a:buClr>
              <a:buSzPct val="83333"/>
              <a:buNone/>
            </a:pPr>
            <a:endParaRPr sz="2400" dirty="0"/>
          </a:p>
          <a:p>
            <a:pPr>
              <a:spcBef>
                <a:spcPts val="0"/>
              </a:spcBef>
              <a:buClr>
                <a:schemeClr val="dk1"/>
              </a:buClr>
              <a:buSzPct val="83333"/>
              <a:buNone/>
            </a:pPr>
            <a:r>
              <a:rPr lang="en-US" sz="2400" dirty="0"/>
              <a:t>Dr. Jones in Chemistry wants to manipulate </a:t>
            </a:r>
          </a:p>
          <a:p>
            <a:pPr>
              <a:spcBef>
                <a:spcPts val="0"/>
              </a:spcBef>
              <a:buClr>
                <a:schemeClr val="dk1"/>
              </a:buClr>
              <a:buSzPct val="83333"/>
              <a:buNone/>
            </a:pPr>
            <a:r>
              <a:rPr lang="en-US" sz="2400" dirty="0"/>
              <a:t>some magnesium for a study that he is </a:t>
            </a:r>
          </a:p>
          <a:p>
            <a:pPr>
              <a:spcBef>
                <a:spcPts val="0"/>
              </a:spcBef>
              <a:buClr>
                <a:schemeClr val="dk1"/>
              </a:buClr>
              <a:buSzPct val="83333"/>
              <a:buNone/>
            </a:pPr>
            <a:r>
              <a:rPr lang="en-US" sz="2400" dirty="0"/>
              <a:t>conducting.</a:t>
            </a:r>
          </a:p>
          <a:p>
            <a:pPr>
              <a:spcBef>
                <a:spcPts val="0"/>
              </a:spcBef>
              <a:buClr>
                <a:schemeClr val="dk1"/>
              </a:buClr>
              <a:buSzPct val="83333"/>
              <a:buNone/>
            </a:pPr>
            <a:endParaRPr lang="en-US" sz="2400" dirty="0"/>
          </a:p>
          <a:p>
            <a:pPr>
              <a:spcBef>
                <a:spcPts val="0"/>
              </a:spcBef>
              <a:buClr>
                <a:schemeClr val="dk1"/>
              </a:buClr>
              <a:buSzPct val="83333"/>
              <a:buNone/>
            </a:pPr>
            <a:endParaRPr sz="2400" dirty="0"/>
          </a:p>
          <a:p>
            <a:pPr>
              <a:spcBef>
                <a:spcPts val="0"/>
              </a:spcBef>
              <a:buClr>
                <a:schemeClr val="dk1"/>
              </a:buClr>
              <a:buSzPct val="83333"/>
              <a:buNone/>
            </a:pPr>
            <a:r>
              <a:rPr lang="en-US" sz="2400" dirty="0"/>
              <a:t>Dr. Jones buys pure magnesium from China and then modifies the pure magnesium to create pure magnesium crystal.</a:t>
            </a:r>
          </a:p>
          <a:p>
            <a:pPr>
              <a:spcBef>
                <a:spcPts val="0"/>
              </a:spcBef>
              <a:buClr>
                <a:schemeClr val="dk1"/>
              </a:buClr>
              <a:buSzPct val="83333"/>
              <a:buNone/>
            </a:pPr>
            <a:endParaRPr lang="en-US" sz="2400" dirty="0"/>
          </a:p>
          <a:p>
            <a:pPr>
              <a:spcBef>
                <a:spcPts val="0"/>
              </a:spcBef>
              <a:buClr>
                <a:schemeClr val="dk1"/>
              </a:buClr>
              <a:buSzPct val="83333"/>
              <a:buNone/>
            </a:pPr>
            <a:endParaRPr sz="2400" dirty="0"/>
          </a:p>
          <a:p>
            <a:pPr>
              <a:spcBef>
                <a:spcPts val="0"/>
              </a:spcBef>
              <a:buClr>
                <a:schemeClr val="dk1"/>
              </a:buClr>
              <a:buSzPct val="83333"/>
              <a:buNone/>
            </a:pPr>
            <a:r>
              <a:rPr lang="en-US" sz="2400" dirty="0"/>
              <a:t>Dr. Jones wants to know is the magnesium crystal controlled? </a:t>
            </a:r>
          </a:p>
          <a:p>
            <a:pPr>
              <a:spcBef>
                <a:spcPts val="0"/>
              </a:spcBef>
              <a:buClr>
                <a:schemeClr val="dk1"/>
              </a:buClr>
              <a:buSzPct val="100000"/>
              <a:buNone/>
            </a:pPr>
            <a:endParaRPr sz="2000" dirty="0"/>
          </a:p>
          <a:p>
            <a:pPr>
              <a:spcBef>
                <a:spcPts val="0"/>
              </a:spcBef>
              <a:buClr>
                <a:schemeClr val="dk1"/>
              </a:buClr>
              <a:buSzPct val="100000"/>
              <a:buNone/>
            </a:pPr>
            <a:endParaRPr sz="2000" dirty="0"/>
          </a:p>
          <a:p>
            <a:pPr>
              <a:spcBef>
                <a:spcPts val="400"/>
              </a:spcBef>
              <a:buClr>
                <a:schemeClr val="dk1"/>
              </a:buClr>
              <a:buSzPct val="100000"/>
              <a:buNone/>
            </a:pPr>
            <a:endParaRPr sz="2000" dirty="0"/>
          </a:p>
          <a:p>
            <a:pPr>
              <a:spcBef>
                <a:spcPts val="400"/>
              </a:spcBef>
              <a:buClr>
                <a:schemeClr val="dk1"/>
              </a:buClr>
              <a:buSzPct val="100000"/>
              <a:buNone/>
            </a:pPr>
            <a:endParaRPr sz="2000" dirty="0"/>
          </a:p>
          <a:p>
            <a:pPr>
              <a:spcBef>
                <a:spcPts val="400"/>
              </a:spcBef>
              <a:buClr>
                <a:schemeClr val="dk1"/>
              </a:buClr>
              <a:buSzPct val="100000"/>
              <a:buNone/>
            </a:pPr>
            <a:endParaRPr sz="2000" dirty="0"/>
          </a:p>
        </p:txBody>
      </p:sp>
      <p:sp>
        <p:nvSpPr>
          <p:cNvPr id="4" name="TextBox 3">
            <a:extLst>
              <a:ext uri="{FF2B5EF4-FFF2-40B4-BE49-F238E27FC236}">
                <a16:creationId xmlns:a16="http://schemas.microsoft.com/office/drawing/2014/main" id="{C7EE00ED-404B-008D-DDE5-93F4BB5A6945}"/>
              </a:ext>
            </a:extLst>
          </p:cNvPr>
          <p:cNvSpPr txBox="1"/>
          <p:nvPr/>
        </p:nvSpPr>
        <p:spPr>
          <a:xfrm>
            <a:off x="609599" y="583913"/>
            <a:ext cx="9144001" cy="584775"/>
          </a:xfrm>
          <a:prstGeom prst="rect">
            <a:avLst/>
          </a:prstGeom>
          <a:noFill/>
        </p:spPr>
        <p:txBody>
          <a:bodyPr wrap="square">
            <a:spAutoFit/>
          </a:bodyPr>
          <a:lstStyle/>
          <a:p>
            <a:r>
              <a:rPr lang="en-US" sz="3200" b="1" dirty="0">
                <a:solidFill>
                  <a:srgbClr val="FFC000"/>
                </a:solidFill>
                <a:effectLst/>
              </a:rPr>
              <a:t>Scenario 3</a:t>
            </a:r>
            <a:endParaRPr lang="en-US" sz="3200" dirty="0"/>
          </a:p>
        </p:txBody>
      </p:sp>
    </p:spTree>
    <p:extLst>
      <p:ext uri="{BB962C8B-B14F-4D97-AF65-F5344CB8AC3E}">
        <p14:creationId xmlns:p14="http://schemas.microsoft.com/office/powerpoint/2010/main" val="1609626272"/>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838200" y="1633856"/>
            <a:ext cx="8229600" cy="1020900"/>
          </a:xfrm>
          <a:prstGeom prst="rect">
            <a:avLst/>
          </a:prstGeom>
          <a:noFill/>
          <a:ln>
            <a:noFill/>
          </a:ln>
        </p:spPr>
        <p:txBody>
          <a:bodyPr lIns="91425" tIns="45700" rIns="91425" bIns="45700" anchor="ctr" anchorCtr="0">
            <a:noAutofit/>
          </a:bodyPr>
          <a:lstStyle/>
          <a:p>
            <a:pPr>
              <a:spcBef>
                <a:spcPts val="0"/>
              </a:spcBef>
              <a:buClr>
                <a:schemeClr val="dk1"/>
              </a:buClr>
              <a:buSzPct val="25000"/>
            </a:pPr>
            <a:r>
              <a:rPr lang="en-US" b="1" dirty="0"/>
              <a:t>Classification</a:t>
            </a:r>
            <a:r>
              <a:rPr lang="en-US" dirty="0"/>
              <a:t> </a:t>
            </a:r>
          </a:p>
        </p:txBody>
      </p:sp>
      <p:sp>
        <p:nvSpPr>
          <p:cNvPr id="458" name="Shape 458"/>
          <p:cNvSpPr txBox="1">
            <a:spLocks noGrp="1"/>
          </p:cNvSpPr>
          <p:nvPr>
            <p:ph type="body" idx="1"/>
          </p:nvPr>
        </p:nvSpPr>
        <p:spPr>
          <a:xfrm>
            <a:off x="1143000" y="2144305"/>
            <a:ext cx="10326950" cy="3988527"/>
          </a:xfrm>
          <a:prstGeom prst="rect">
            <a:avLst/>
          </a:prstGeom>
          <a:noFill/>
          <a:ln>
            <a:noFill/>
          </a:ln>
        </p:spPr>
        <p:txBody>
          <a:bodyPr lIns="91425" tIns="45700" rIns="91425" bIns="45700" anchor="t" anchorCtr="0">
            <a:noAutofit/>
          </a:bodyPr>
          <a:lstStyle/>
          <a:p>
            <a:pPr>
              <a:spcBef>
                <a:spcPts val="0"/>
              </a:spcBef>
              <a:buClr>
                <a:schemeClr val="dk1"/>
              </a:buClr>
              <a:buSzPct val="100000"/>
              <a:buNone/>
            </a:pPr>
            <a:endParaRPr sz="2000" dirty="0"/>
          </a:p>
          <a:p>
            <a:pPr>
              <a:spcBef>
                <a:spcPts val="0"/>
              </a:spcBef>
              <a:buClr>
                <a:schemeClr val="dk1"/>
              </a:buClr>
              <a:buSzPct val="100000"/>
              <a:buNone/>
            </a:pPr>
            <a:endParaRPr sz="2000" dirty="0"/>
          </a:p>
          <a:p>
            <a:pPr>
              <a:spcBef>
                <a:spcPts val="0"/>
              </a:spcBef>
              <a:buClr>
                <a:schemeClr val="dk1"/>
              </a:buClr>
              <a:buSzPct val="83333"/>
              <a:buNone/>
            </a:pPr>
            <a:r>
              <a:rPr lang="en-US" sz="2400" b="1" dirty="0"/>
              <a:t>1C228 </a:t>
            </a:r>
            <a:r>
              <a:rPr lang="en-US" sz="2400" dirty="0"/>
              <a:t>Magnesium having both the following characteristics</a:t>
            </a:r>
          </a:p>
          <a:p>
            <a:pPr>
              <a:spcBef>
                <a:spcPts val="0"/>
              </a:spcBef>
              <a:buClr>
                <a:schemeClr val="dk1"/>
              </a:buClr>
              <a:buSzPct val="83333"/>
              <a:buNone/>
            </a:pPr>
            <a:endParaRPr sz="2400" dirty="0"/>
          </a:p>
          <a:p>
            <a:pPr indent="-285750">
              <a:spcBef>
                <a:spcPts val="400"/>
              </a:spcBef>
              <a:buClr>
                <a:srgbClr val="000000"/>
              </a:buClr>
              <a:buSzPct val="45833"/>
              <a:buNone/>
            </a:pPr>
            <a:r>
              <a:rPr lang="en-US" sz="2400" b="1" dirty="0"/>
              <a:t>Items:</a:t>
            </a:r>
            <a:br>
              <a:rPr lang="en-US" sz="2400" dirty="0"/>
            </a:br>
            <a:r>
              <a:rPr lang="en-US" sz="2400" dirty="0"/>
              <a:t>a. Containing less than 200 parts per million by weight of metallic impurities other than calcium;</a:t>
            </a:r>
            <a:br>
              <a:rPr lang="en-US" sz="2400" dirty="0"/>
            </a:br>
            <a:r>
              <a:rPr lang="en-US" sz="2400" dirty="0"/>
              <a:t>and</a:t>
            </a:r>
            <a:br>
              <a:rPr lang="en-US" sz="2400" dirty="0"/>
            </a:br>
            <a:r>
              <a:rPr lang="en-US" sz="2400" dirty="0"/>
              <a:t>b. Containing less than 10 parts per million by weight of boron.</a:t>
            </a:r>
          </a:p>
          <a:p>
            <a:pPr>
              <a:spcBef>
                <a:spcPts val="400"/>
              </a:spcBef>
              <a:buClr>
                <a:schemeClr val="dk1"/>
              </a:buClr>
              <a:buSzPct val="83333"/>
              <a:buNone/>
            </a:pPr>
            <a:endParaRPr sz="2400" dirty="0"/>
          </a:p>
          <a:p>
            <a:pPr>
              <a:spcBef>
                <a:spcPts val="400"/>
              </a:spcBef>
              <a:buClr>
                <a:schemeClr val="dk1"/>
              </a:buClr>
              <a:buSzPct val="83333"/>
              <a:buNone/>
            </a:pPr>
            <a:endParaRPr sz="2400" dirty="0"/>
          </a:p>
          <a:p>
            <a:pPr>
              <a:spcBef>
                <a:spcPts val="400"/>
              </a:spcBef>
              <a:buClr>
                <a:schemeClr val="dk1"/>
              </a:buClr>
              <a:buSzPct val="100000"/>
              <a:buNone/>
            </a:pPr>
            <a:endParaRPr sz="2000" dirty="0"/>
          </a:p>
        </p:txBody>
      </p:sp>
      <p:sp>
        <p:nvSpPr>
          <p:cNvPr id="4" name="TextBox 3">
            <a:extLst>
              <a:ext uri="{FF2B5EF4-FFF2-40B4-BE49-F238E27FC236}">
                <a16:creationId xmlns:a16="http://schemas.microsoft.com/office/drawing/2014/main" id="{AA5E31C1-38D7-B64E-21D3-D0217A39D2D6}"/>
              </a:ext>
            </a:extLst>
          </p:cNvPr>
          <p:cNvSpPr txBox="1"/>
          <p:nvPr/>
        </p:nvSpPr>
        <p:spPr>
          <a:xfrm>
            <a:off x="914398" y="615740"/>
            <a:ext cx="9144001" cy="584775"/>
          </a:xfrm>
          <a:prstGeom prst="rect">
            <a:avLst/>
          </a:prstGeom>
          <a:noFill/>
        </p:spPr>
        <p:txBody>
          <a:bodyPr wrap="square">
            <a:spAutoFit/>
          </a:bodyPr>
          <a:lstStyle/>
          <a:p>
            <a:r>
              <a:rPr lang="en-US" sz="3200" b="1" dirty="0">
                <a:solidFill>
                  <a:srgbClr val="FFC000"/>
                </a:solidFill>
                <a:effectLst/>
              </a:rPr>
              <a:t>Scenario 3: Discussion</a:t>
            </a:r>
            <a:endParaRPr lang="en-US" sz="3200" dirty="0"/>
          </a:p>
        </p:txBody>
      </p:sp>
    </p:spTree>
    <p:extLst>
      <p:ext uri="{BB962C8B-B14F-4D97-AF65-F5344CB8AC3E}">
        <p14:creationId xmlns:p14="http://schemas.microsoft.com/office/powerpoint/2010/main" val="4001301919"/>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86653"/>
            <a:ext cx="9905998" cy="3757134"/>
          </a:xfrm>
        </p:spPr>
        <p:txBody>
          <a:bodyPr/>
          <a:lstStyle/>
          <a:p>
            <a:pPr algn="ctr"/>
            <a:r>
              <a:rPr lang="en-US" b="1" dirty="0">
                <a:solidFill>
                  <a:srgbClr val="FFC000"/>
                </a:solidFill>
              </a:rPr>
              <a:t>Violations and penalties</a:t>
            </a:r>
            <a:endParaRPr lang="en-US" cap="none" dirty="0">
              <a:solidFill>
                <a:srgbClr val="FFC000"/>
              </a:solidFill>
            </a:endParaRPr>
          </a:p>
        </p:txBody>
      </p:sp>
      <p:pic>
        <p:nvPicPr>
          <p:cNvPr id="4" name="Picture 3">
            <a:extLst>
              <a:ext uri="{FF2B5EF4-FFF2-40B4-BE49-F238E27FC236}">
                <a16:creationId xmlns:a16="http://schemas.microsoft.com/office/drawing/2014/main" id="{368011BE-55E7-423B-B953-8BBA846E3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4077907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277092"/>
            <a:ext cx="9905998" cy="598714"/>
          </a:xfrm>
        </p:spPr>
        <p:txBody>
          <a:bodyPr/>
          <a:lstStyle/>
          <a:p>
            <a:r>
              <a:rPr lang="en-US" b="1" dirty="0">
                <a:solidFill>
                  <a:srgbClr val="FFC000"/>
                </a:solidFill>
              </a:rPr>
              <a:t>Penalties for Noncompliance</a:t>
            </a:r>
            <a:endParaRPr lang="en-US" dirty="0">
              <a:solidFill>
                <a:srgbClr val="FFC000"/>
              </a:solidFill>
            </a:endParaRPr>
          </a:p>
        </p:txBody>
      </p:sp>
      <p:sp>
        <p:nvSpPr>
          <p:cNvPr id="3" name="Content Placeholder 2"/>
          <p:cNvSpPr>
            <a:spLocks noGrp="1"/>
          </p:cNvSpPr>
          <p:nvPr>
            <p:ph idx="1"/>
          </p:nvPr>
        </p:nvSpPr>
        <p:spPr>
          <a:xfrm>
            <a:off x="764144" y="1809624"/>
            <a:ext cx="10944013" cy="4987636"/>
          </a:xfrm>
        </p:spPr>
        <p:txBody>
          <a:bodyPr>
            <a:noAutofit/>
          </a:bodyPr>
          <a:lstStyle/>
          <a:p>
            <a:pPr marL="0" indent="0">
              <a:spcAft>
                <a:spcPts val="0"/>
              </a:spcAft>
              <a:buNone/>
            </a:pPr>
            <a:r>
              <a:rPr lang="en-US" sz="2400" b="1" u="sng" cap="none" dirty="0">
                <a:solidFill>
                  <a:schemeClr val="tx1"/>
                </a:solidFill>
              </a:rPr>
              <a:t>ITAR</a:t>
            </a:r>
          </a:p>
          <a:p>
            <a:pPr marL="0" indent="0">
              <a:spcAft>
                <a:spcPts val="300"/>
              </a:spcAft>
              <a:buNone/>
            </a:pPr>
            <a:r>
              <a:rPr lang="en-US" sz="2400" cap="none" dirty="0"/>
              <a:t>Criminal: up to $1M per violation and up to 10 years in prison</a:t>
            </a:r>
          </a:p>
          <a:p>
            <a:pPr marL="0" indent="0">
              <a:buNone/>
            </a:pPr>
            <a:r>
              <a:rPr lang="en-US" sz="2400" cap="none" dirty="0"/>
              <a:t>Civil: seizure and forfeiture of articles, revocation of exporting privileges, fines of up to $500K per violation</a:t>
            </a:r>
          </a:p>
          <a:p>
            <a:pPr marL="0" indent="0">
              <a:spcAft>
                <a:spcPts val="0"/>
              </a:spcAft>
              <a:buNone/>
            </a:pPr>
            <a:r>
              <a:rPr lang="en-US" sz="2400" b="1" u="sng" cap="none" dirty="0">
                <a:solidFill>
                  <a:schemeClr val="tx1"/>
                </a:solidFill>
              </a:rPr>
              <a:t>EAR</a:t>
            </a:r>
          </a:p>
          <a:p>
            <a:pPr marL="0" indent="0">
              <a:spcAft>
                <a:spcPts val="300"/>
              </a:spcAft>
              <a:buNone/>
            </a:pPr>
            <a:r>
              <a:rPr lang="en-US" sz="2400" cap="none" dirty="0"/>
              <a:t>Criminal: $50K-$1M or five times value of export, whichever is greater, per violation, up to 10 years in prison</a:t>
            </a:r>
          </a:p>
          <a:p>
            <a:pPr marL="0" indent="0">
              <a:buNone/>
            </a:pPr>
            <a:r>
              <a:rPr lang="en-US" sz="2400" cap="none" dirty="0"/>
              <a:t>Civil: loss of export privileges, fines $10K-$120K per violation</a:t>
            </a:r>
          </a:p>
          <a:p>
            <a:pPr marL="0" indent="0">
              <a:spcAft>
                <a:spcPts val="0"/>
              </a:spcAft>
              <a:buNone/>
            </a:pPr>
            <a:r>
              <a:rPr lang="en-US" sz="2400" b="1" u="sng" cap="none" dirty="0">
                <a:solidFill>
                  <a:schemeClr val="tx1"/>
                </a:solidFill>
              </a:rPr>
              <a:t>OFAC</a:t>
            </a:r>
          </a:p>
          <a:p>
            <a:pPr marL="0" indent="0">
              <a:spcAft>
                <a:spcPts val="300"/>
              </a:spcAft>
              <a:buNone/>
            </a:pPr>
            <a:r>
              <a:rPr lang="en-US" sz="2400" cap="none" dirty="0"/>
              <a:t>Criminal: Up to $1M and 10 years in jail</a:t>
            </a:r>
          </a:p>
          <a:p>
            <a:pPr marL="0" indent="0">
              <a:buNone/>
            </a:pPr>
            <a:r>
              <a:rPr lang="it-IT" sz="2400" cap="none" dirty="0"/>
              <a:t>Civil: $12,000-$55,000 per instance</a:t>
            </a:r>
          </a:p>
          <a:p>
            <a:pPr marL="0" indent="0">
              <a:buNone/>
            </a:pPr>
            <a:r>
              <a:rPr lang="en-US" sz="2400" b="1" cap="none" dirty="0"/>
              <a:t>Loss of Export Privileges/Federal Research Funding</a:t>
            </a:r>
          </a:p>
          <a:p>
            <a:pPr marL="0" indent="0">
              <a:buNone/>
            </a:pPr>
            <a:endParaRPr lang="en-US" sz="2400" cap="none" dirty="0"/>
          </a:p>
          <a:p>
            <a:pPr marL="0" indent="0">
              <a:buNone/>
            </a:pPr>
            <a:endParaRPr lang="en-US" sz="2400" cap="none" dirty="0"/>
          </a:p>
        </p:txBody>
      </p:sp>
    </p:spTree>
    <p:extLst>
      <p:ext uri="{BB962C8B-B14F-4D97-AF65-F5344CB8AC3E}">
        <p14:creationId xmlns:p14="http://schemas.microsoft.com/office/powerpoint/2010/main" val="2050900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7481" y="407066"/>
            <a:ext cx="9745083" cy="317381"/>
          </a:xfrm>
        </p:spPr>
        <p:txBody>
          <a:bodyPr>
            <a:noAutofit/>
          </a:bodyPr>
          <a:lstStyle/>
          <a:p>
            <a:r>
              <a:rPr lang="en-US" b="1" dirty="0" err="1">
                <a:solidFill>
                  <a:srgbClr val="FFC000"/>
                </a:solidFill>
                <a:effectLst/>
                <a:latin typeface="Arial" charset="0"/>
                <a:ea typeface="Arial" charset="0"/>
                <a:cs typeface="Arial" charset="0"/>
              </a:rPr>
              <a:t>Ucla</a:t>
            </a:r>
            <a:r>
              <a:rPr lang="en-US" b="1" dirty="0">
                <a:solidFill>
                  <a:srgbClr val="FFC000"/>
                </a:solidFill>
                <a:effectLst/>
                <a:latin typeface="Arial" charset="0"/>
                <a:ea typeface="Arial" charset="0"/>
                <a:cs typeface="Arial" charset="0"/>
              </a:rPr>
              <a:t> adjunct professor sentenced</a:t>
            </a:r>
            <a:endParaRPr lang="en-US" dirty="0">
              <a:solidFill>
                <a:srgbClr val="FFC000"/>
              </a:solidFill>
              <a:effectLst/>
              <a:latin typeface="Arial" charset="0"/>
              <a:ea typeface="Arial" charset="0"/>
              <a:cs typeface="Arial"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9" name="TextBox 8">
            <a:extLst>
              <a:ext uri="{FF2B5EF4-FFF2-40B4-BE49-F238E27FC236}">
                <a16:creationId xmlns:a16="http://schemas.microsoft.com/office/drawing/2014/main" id="{610A6CB4-5F3C-4A06-A975-91018644DF9B}"/>
              </a:ext>
            </a:extLst>
          </p:cNvPr>
          <p:cNvSpPr txBox="1"/>
          <p:nvPr/>
        </p:nvSpPr>
        <p:spPr>
          <a:xfrm>
            <a:off x="4229572" y="1280629"/>
            <a:ext cx="7233827" cy="4385816"/>
          </a:xfrm>
          <a:prstGeom prst="rect">
            <a:avLst/>
          </a:prstGeom>
          <a:noFill/>
        </p:spPr>
        <p:txBody>
          <a:bodyPr wrap="square">
            <a:spAutoFit/>
          </a:bodyPr>
          <a:lstStyle/>
          <a:p>
            <a:pPr marL="0" indent="0">
              <a:buNone/>
            </a:pPr>
            <a:r>
              <a:rPr lang="en-US" b="1" dirty="0"/>
              <a:t>Professor Yi-Chi Shih</a:t>
            </a:r>
          </a:p>
          <a:p>
            <a:pPr marL="0" indent="0">
              <a:buNone/>
            </a:pPr>
            <a:endParaRPr lang="en-US" dirty="0"/>
          </a:p>
          <a:p>
            <a:pPr>
              <a:spcAft>
                <a:spcPts val="1800"/>
              </a:spcAft>
              <a:buClr>
                <a:srgbClr val="FFC000"/>
              </a:buClr>
              <a:buSzPct val="120000"/>
              <a:buFont typeface="Wingdings" charset="2"/>
              <a:buChar char="§"/>
            </a:pPr>
            <a:r>
              <a:rPr lang="en-US" dirty="0"/>
              <a:t>Adjunct Professor at the University of California, Los Angeles (UCLA)</a:t>
            </a:r>
          </a:p>
          <a:p>
            <a:pPr>
              <a:spcAft>
                <a:spcPts val="1800"/>
              </a:spcAft>
              <a:buClr>
                <a:srgbClr val="FFC000"/>
              </a:buClr>
              <a:buSzPct val="120000"/>
              <a:buFont typeface="Wingdings" charset="2"/>
              <a:buChar char="§"/>
            </a:pPr>
            <a:r>
              <a:rPr lang="en-US" dirty="0"/>
              <a:t>Conspired to export sensitive semiconductor chips with military applications to China </a:t>
            </a:r>
          </a:p>
          <a:p>
            <a:pPr>
              <a:spcAft>
                <a:spcPts val="1800"/>
              </a:spcAft>
              <a:buClr>
                <a:srgbClr val="FFC000"/>
              </a:buClr>
              <a:buSzPct val="120000"/>
              <a:buFont typeface="Wingdings" charset="2"/>
              <a:buChar char="§"/>
            </a:pPr>
            <a:r>
              <a:rPr lang="en-US" dirty="0"/>
              <a:t>July 2021: Sentenced to 63 months in federal prison and ordered to pay $362,698 in restitution to the IRS and was fined $300,000</a:t>
            </a:r>
          </a:p>
          <a:p>
            <a:pPr>
              <a:spcAft>
                <a:spcPts val="1800"/>
              </a:spcAft>
              <a:buClr>
                <a:srgbClr val="FFC000"/>
              </a:buClr>
              <a:buSzPct val="120000"/>
              <a:buFont typeface="Wingdings" charset="2"/>
              <a:buChar char="§"/>
            </a:pPr>
            <a:r>
              <a:rPr lang="en-US" dirty="0"/>
              <a:t>Guilty of mail fraud, wire fraud, subscribing to a false tax return, making false statements to a government agency and conspiracy to gain unauthorized access to a protected computer to obtain information</a:t>
            </a:r>
          </a:p>
        </p:txBody>
      </p:sp>
      <p:pic>
        <p:nvPicPr>
          <p:cNvPr id="7" name="Picture 2" descr="https://tennesseestar.com/wp-content/uploads/2019/07/UCLA-Yi-Chi-Shih-convicted_840x480.jpg">
            <a:extLst>
              <a:ext uri="{FF2B5EF4-FFF2-40B4-BE49-F238E27FC236}">
                <a16:creationId xmlns:a16="http://schemas.microsoft.com/office/drawing/2014/main" id="{BBF02334-4F49-4BFA-935E-9F4564A954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601" y="1402390"/>
            <a:ext cx="2728118" cy="155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621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latin typeface="Arial" charset="0"/>
                <a:ea typeface="Arial" charset="0"/>
                <a:cs typeface="Arial" charset="0"/>
              </a:rPr>
              <a:t>Harvard professor indicted</a:t>
            </a:r>
            <a:endParaRPr lang="en-US" dirty="0">
              <a:solidFill>
                <a:srgbClr val="FFC000"/>
              </a:solidFill>
              <a:effectLst/>
              <a:latin typeface="Arial" charset="0"/>
              <a:ea typeface="Arial" charset="0"/>
              <a:cs typeface="Arial"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9" name="TextBox 8">
            <a:extLst>
              <a:ext uri="{FF2B5EF4-FFF2-40B4-BE49-F238E27FC236}">
                <a16:creationId xmlns:a16="http://schemas.microsoft.com/office/drawing/2014/main" id="{610A6CB4-5F3C-4A06-A975-91018644DF9B}"/>
              </a:ext>
            </a:extLst>
          </p:cNvPr>
          <p:cNvSpPr txBox="1"/>
          <p:nvPr/>
        </p:nvSpPr>
        <p:spPr>
          <a:xfrm>
            <a:off x="3615050" y="1159847"/>
            <a:ext cx="7997830" cy="5447645"/>
          </a:xfrm>
          <a:prstGeom prst="rect">
            <a:avLst/>
          </a:prstGeom>
          <a:noFill/>
        </p:spPr>
        <p:txBody>
          <a:bodyPr wrap="square">
            <a:spAutoFit/>
          </a:bodyPr>
          <a:lstStyle/>
          <a:p>
            <a:pPr marL="0" indent="0">
              <a:buNone/>
            </a:pPr>
            <a:r>
              <a:rPr lang="en-US" b="1" dirty="0">
                <a:latin typeface="Arial" panose="020B0604020202020204" pitchFamily="34" charset="0"/>
                <a:cs typeface="Arial" panose="020B0604020202020204" pitchFamily="34" charset="0"/>
              </a:rPr>
              <a:t>Dr. Charles Lieber</a:t>
            </a:r>
          </a:p>
          <a:p>
            <a:endParaRPr lang="en-US" dirty="0">
              <a:latin typeface="Arial" panose="020B0604020202020204" pitchFamily="34" charset="0"/>
              <a:cs typeface="Arial" panose="020B0604020202020204" pitchFamily="34" charset="0"/>
            </a:endParaRPr>
          </a:p>
          <a:p>
            <a:pPr lvl="0">
              <a:spcAft>
                <a:spcPts val="1800"/>
              </a:spcAft>
              <a:buClr>
                <a:srgbClr val="FFC000"/>
              </a:buClr>
              <a:buSzPct val="120000"/>
              <a:buFont typeface="Wingdings" charset="2"/>
              <a:buChar char="§"/>
            </a:pPr>
            <a:r>
              <a:rPr lang="en-US" dirty="0">
                <a:latin typeface="Arial" panose="020B0604020202020204" pitchFamily="34" charset="0"/>
                <a:cs typeface="Arial" panose="020B0604020202020204" pitchFamily="34" charset="0"/>
              </a:rPr>
              <a:t>January 2020: Former Chair of Harvard University’s Chemistry and Chemical Biology Department and two Chinese nationals were charged in connection with aiding the People’s Republic of China.</a:t>
            </a:r>
          </a:p>
          <a:p>
            <a:pPr lvl="0">
              <a:spcAft>
                <a:spcPts val="1800"/>
              </a:spcAft>
              <a:buClr>
                <a:srgbClr val="FFC000"/>
              </a:buClr>
              <a:buSzPct val="120000"/>
              <a:buFont typeface="Wingdings" charset="2"/>
              <a:buChar char="§"/>
            </a:pPr>
            <a:r>
              <a:rPr lang="en-US" dirty="0">
                <a:latin typeface="Arial" panose="020B0604020202020204" pitchFamily="34" charset="0"/>
                <a:cs typeface="Arial" panose="020B0604020202020204" pitchFamily="34" charset="0"/>
              </a:rPr>
              <a:t>June 2020: Dr. Lieber indicted by a federal grand jury on two counts of making false statements.</a:t>
            </a:r>
          </a:p>
          <a:p>
            <a:pPr lvl="0">
              <a:spcAft>
                <a:spcPts val="1800"/>
              </a:spcAft>
              <a:buClr>
                <a:srgbClr val="FFC000"/>
              </a:buClr>
              <a:buSzPct val="120000"/>
              <a:buFont typeface="Wingdings" charset="2"/>
              <a:buChar char="§"/>
            </a:pPr>
            <a:r>
              <a:rPr lang="en-US" dirty="0">
                <a:latin typeface="Arial" panose="020B0604020202020204" pitchFamily="34" charset="0"/>
                <a:cs typeface="Arial" panose="020B0604020202020204" pitchFamily="34" charset="0"/>
              </a:rPr>
              <a:t>Unbeknownst to Harvard University, beginning in 2011, Lieber became a “Strategic Scientist” at Wuhan University of Technology (WUT) in China and was a contractual participant in China’s Thousand Talents Plan from about 2012 to 2017.</a:t>
            </a:r>
          </a:p>
          <a:p>
            <a:pPr lvl="0">
              <a:spcAft>
                <a:spcPts val="1800"/>
              </a:spcAft>
              <a:buClr>
                <a:srgbClr val="FFC000"/>
              </a:buClr>
              <a:buSzPct val="120000"/>
              <a:buFont typeface="Wingdings" charset="2"/>
              <a:buChar char="§"/>
            </a:pPr>
            <a:r>
              <a:rPr lang="en-US" dirty="0">
                <a:latin typeface="Arial" panose="020B0604020202020204" pitchFamily="34" charset="0"/>
                <a:cs typeface="Arial" panose="020B0604020202020204" pitchFamily="34" charset="0"/>
              </a:rPr>
              <a:t>Alleged that Lieber lied about his involvement in the Thousand Talents Plan and affiliation with WUT.</a:t>
            </a:r>
          </a:p>
          <a:p>
            <a:pPr lvl="0">
              <a:spcAft>
                <a:spcPts val="1800"/>
              </a:spcAft>
              <a:buClr>
                <a:srgbClr val="FFC000"/>
              </a:buClr>
              <a:buSzPct val="120000"/>
              <a:buFont typeface="Wingdings" charset="2"/>
              <a:buChar char="§"/>
            </a:pPr>
            <a:r>
              <a:rPr lang="en-US" dirty="0">
                <a:latin typeface="Arial" panose="020B0604020202020204" pitchFamily="34" charset="0"/>
                <a:cs typeface="Arial" panose="020B0604020202020204" pitchFamily="34" charset="0"/>
              </a:rPr>
              <a:t>The charge of making false, fictitious and fraudulent statements provides for a sentence of up to five years in prison, three years of supervised release and a fine of $250,000.</a:t>
            </a:r>
          </a:p>
        </p:txBody>
      </p:sp>
      <p:pic>
        <p:nvPicPr>
          <p:cNvPr id="11" name="Picture 2" descr="https://www.mrs.org/images/default-source/people/charles-lieber.jpg?sfvrsn=0">
            <a:extLst>
              <a:ext uri="{FF2B5EF4-FFF2-40B4-BE49-F238E27FC236}">
                <a16:creationId xmlns:a16="http://schemas.microsoft.com/office/drawing/2014/main" id="{5F9C7ABA-C907-48C0-A9AD-DB5D79E80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50" y="118491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73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latin typeface="Arial" charset="0"/>
                <a:ea typeface="Arial" charset="0"/>
                <a:cs typeface="Arial" charset="0"/>
              </a:rPr>
              <a:t>Iowa state graduat</a:t>
            </a:r>
            <a:r>
              <a:rPr lang="en-US" b="1" dirty="0">
                <a:solidFill>
                  <a:srgbClr val="FFC000"/>
                </a:solidFill>
                <a:effectLst/>
                <a:ea typeface="Arial" charset="0"/>
                <a:cs typeface="Arial" charset="0"/>
              </a:rPr>
              <a:t>e student sentenced</a:t>
            </a:r>
            <a:endParaRPr lang="en-US" dirty="0">
              <a:solidFill>
                <a:srgbClr val="FFC000"/>
              </a:solidFill>
              <a:effectLst/>
              <a:latin typeface="Arial" charset="0"/>
              <a:ea typeface="Arial" charset="0"/>
              <a:cs typeface="Arial"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9" name="TextBox 8">
            <a:extLst>
              <a:ext uri="{FF2B5EF4-FFF2-40B4-BE49-F238E27FC236}">
                <a16:creationId xmlns:a16="http://schemas.microsoft.com/office/drawing/2014/main" id="{610A6CB4-5F3C-4A06-A975-91018644DF9B}"/>
              </a:ext>
            </a:extLst>
          </p:cNvPr>
          <p:cNvSpPr txBox="1"/>
          <p:nvPr/>
        </p:nvSpPr>
        <p:spPr>
          <a:xfrm>
            <a:off x="3766657" y="961603"/>
            <a:ext cx="7784983" cy="5770811"/>
          </a:xfrm>
          <a:prstGeom prst="rect">
            <a:avLst/>
          </a:prstGeom>
          <a:noFill/>
        </p:spPr>
        <p:txBody>
          <a:bodyPr wrap="square">
            <a:spAutoFit/>
          </a:bodyPr>
          <a:lstStyle/>
          <a:p>
            <a:pPr marL="0" indent="0">
              <a:buNone/>
            </a:pPr>
            <a:r>
              <a:rPr lang="en-US" b="1" dirty="0" err="1"/>
              <a:t>Wentong</a:t>
            </a:r>
            <a:r>
              <a:rPr lang="en-US" b="1" dirty="0"/>
              <a:t> Cai and Bo Cai</a:t>
            </a:r>
          </a:p>
          <a:p>
            <a:pPr marL="0" indent="0">
              <a:buNone/>
            </a:pPr>
            <a:endParaRPr lang="en-US" dirty="0"/>
          </a:p>
          <a:p>
            <a:pPr>
              <a:spcAft>
                <a:spcPts val="1800"/>
              </a:spcAft>
              <a:buClr>
                <a:srgbClr val="FFC000"/>
              </a:buClr>
              <a:buSzPct val="120000"/>
              <a:buFont typeface="Wingdings" charset="2"/>
              <a:buChar char="§"/>
            </a:pPr>
            <a:r>
              <a:rPr lang="en-US" dirty="0"/>
              <a:t>April 2015: </a:t>
            </a:r>
            <a:r>
              <a:rPr lang="en-US" dirty="0" err="1"/>
              <a:t>Wentong</a:t>
            </a:r>
            <a:r>
              <a:rPr lang="en-US" dirty="0"/>
              <a:t> Cai, a graduate student at Iowa State University, sentenced to 18 months in federal prison, while his cousin, Bo Cai was sentenced to 24 months in prison.  </a:t>
            </a:r>
          </a:p>
          <a:p>
            <a:pPr>
              <a:spcAft>
                <a:spcPts val="1800"/>
              </a:spcAft>
              <a:buClr>
                <a:srgbClr val="FFC000"/>
              </a:buClr>
              <a:buSzPct val="120000"/>
              <a:buFont typeface="Wingdings" charset="2"/>
              <a:buChar char="§"/>
            </a:pPr>
            <a:r>
              <a:rPr lang="en-US" dirty="0"/>
              <a:t>Pleaded guilty for conspiring with each other to illegally export sensors from the U.S. to China without first obtaining the required export license in violation of the Arms Export Control Act and the International Traffic in Arms Regulations (ITAR).  </a:t>
            </a:r>
          </a:p>
          <a:p>
            <a:pPr>
              <a:spcAft>
                <a:spcPts val="1800"/>
              </a:spcAft>
              <a:buClr>
                <a:srgbClr val="FFC000"/>
              </a:buClr>
              <a:buSzPct val="120000"/>
              <a:buFont typeface="Wingdings" charset="2"/>
              <a:buChar char="§"/>
            </a:pPr>
            <a:r>
              <a:rPr lang="en-US" dirty="0"/>
              <a:t>In the U.S. on a student visa, </a:t>
            </a:r>
            <a:r>
              <a:rPr lang="en-US" dirty="0" err="1"/>
              <a:t>Wentong</a:t>
            </a:r>
            <a:r>
              <a:rPr lang="en-US" dirty="0"/>
              <a:t> acquired the sensors under the ruse that he planned to use the sensors at Iowa State University where he was a graduate microbiology student. </a:t>
            </a:r>
            <a:r>
              <a:rPr lang="en-US" dirty="0" err="1"/>
              <a:t>Wentong</a:t>
            </a:r>
            <a:r>
              <a:rPr lang="en-US" dirty="0"/>
              <a:t> used his ISU email while contacting an undercover agent.  He attempted to obtain 20 of the ARS-14 sensors from a New Mexico based manufacturing company.</a:t>
            </a:r>
          </a:p>
          <a:p>
            <a:pPr>
              <a:spcAft>
                <a:spcPts val="1800"/>
              </a:spcAft>
              <a:buClr>
                <a:srgbClr val="FFC000"/>
              </a:buClr>
              <a:buSzPct val="120000"/>
              <a:buFont typeface="Wingdings" charset="2"/>
              <a:buChar char="§"/>
            </a:pPr>
            <a:r>
              <a:rPr lang="en-US" dirty="0" err="1"/>
              <a:t>Wentong</a:t>
            </a:r>
            <a:r>
              <a:rPr lang="en-US" dirty="0"/>
              <a:t> and Bo did this despite knowing that the sensors could not be exported without a license and that the U.S. did not issue such licenses to export these sensors to China. </a:t>
            </a:r>
          </a:p>
        </p:txBody>
      </p:sp>
      <p:pic>
        <p:nvPicPr>
          <p:cNvPr id="2050" name="Picture 2" descr="Wentong Cai">
            <a:extLst>
              <a:ext uri="{FF2B5EF4-FFF2-40B4-BE49-F238E27FC236}">
                <a16:creationId xmlns:a16="http://schemas.microsoft.com/office/drawing/2014/main" id="{5717812C-D696-4806-943E-4F05F90D6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93" y="1053824"/>
            <a:ext cx="2186233" cy="190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168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86653"/>
            <a:ext cx="9905998" cy="3757134"/>
          </a:xfrm>
        </p:spPr>
        <p:txBody>
          <a:bodyPr/>
          <a:lstStyle/>
          <a:p>
            <a:pPr algn="ctr"/>
            <a:r>
              <a:rPr lang="en-US" b="1" dirty="0">
                <a:solidFill>
                  <a:srgbClr val="FFC000"/>
                </a:solidFill>
              </a:rPr>
              <a:t>Roles and responsibilities</a:t>
            </a:r>
            <a:endParaRPr lang="en-US" cap="none" dirty="0">
              <a:solidFill>
                <a:srgbClr val="FFC000"/>
              </a:solidFill>
            </a:endParaRPr>
          </a:p>
        </p:txBody>
      </p:sp>
      <p:pic>
        <p:nvPicPr>
          <p:cNvPr id="4" name="Picture 3">
            <a:extLst>
              <a:ext uri="{FF2B5EF4-FFF2-40B4-BE49-F238E27FC236}">
                <a16:creationId xmlns:a16="http://schemas.microsoft.com/office/drawing/2014/main" id="{368011BE-55E7-423B-B953-8BBA846E3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643312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2229" y="599394"/>
            <a:ext cx="9745083" cy="317381"/>
          </a:xfrm>
        </p:spPr>
        <p:txBody>
          <a:bodyPr>
            <a:noAutofit/>
          </a:bodyPr>
          <a:lstStyle/>
          <a:p>
            <a:r>
              <a:rPr lang="en-US" b="1" dirty="0">
                <a:solidFill>
                  <a:srgbClr val="FFC000"/>
                </a:solidFill>
                <a:effectLst/>
                <a:latin typeface="Arial" charset="0"/>
                <a:ea typeface="Arial" charset="0"/>
                <a:cs typeface="Arial" charset="0"/>
              </a:rPr>
              <a:t>How do you help ensure the University is compliant with Export Controls?</a:t>
            </a:r>
            <a:endParaRPr lang="en-US" dirty="0">
              <a:solidFill>
                <a:srgbClr val="FFC000"/>
              </a:solidFill>
              <a:effectLst/>
              <a:latin typeface="Arial" charset="0"/>
              <a:ea typeface="Arial" charset="0"/>
              <a:cs typeface="Arial" charset="0"/>
            </a:endParaRPr>
          </a:p>
        </p:txBody>
      </p:sp>
      <p:sp>
        <p:nvSpPr>
          <p:cNvPr id="2" name="TextBox 1"/>
          <p:cNvSpPr txBox="1"/>
          <p:nvPr/>
        </p:nvSpPr>
        <p:spPr>
          <a:xfrm>
            <a:off x="1477519" y="1413899"/>
            <a:ext cx="10173706" cy="4755148"/>
          </a:xfrm>
          <a:prstGeom prst="rect">
            <a:avLst/>
          </a:prstGeom>
          <a:noFill/>
        </p:spPr>
        <p:txBody>
          <a:bodyPr wrap="square" rtlCol="0">
            <a:spAutoFit/>
          </a:bodyPr>
          <a:lstStyle/>
          <a:p>
            <a:pPr marL="457200" indent="-457200">
              <a:spcAft>
                <a:spcPts val="900"/>
              </a:spcAft>
              <a:buClr>
                <a:srgbClr val="FFC000"/>
              </a:buClr>
              <a:buSzPct val="120000"/>
              <a:buFont typeface="Wingdings" charset="2"/>
              <a:buChar char="§"/>
            </a:pPr>
            <a:r>
              <a:rPr lang="en-US" sz="2400" dirty="0">
                <a:latin typeface="Arial" charset="0"/>
                <a:ea typeface="Arial" charset="0"/>
                <a:cs typeface="Arial" charset="0"/>
              </a:rPr>
              <a:t>Review your research for potential export control issues and if you think that your work may be subject to Export Controls, contact the Export Controls office as early as possible (obtaining a license can take 3 to 6 months).</a:t>
            </a:r>
          </a:p>
          <a:p>
            <a:pPr marL="457200" indent="-457200">
              <a:spcAft>
                <a:spcPts val="900"/>
              </a:spcAft>
              <a:buClr>
                <a:srgbClr val="FFC000"/>
              </a:buClr>
              <a:buSzPct val="120000"/>
              <a:buFont typeface="Wingdings" charset="2"/>
              <a:buChar char="§"/>
            </a:pPr>
            <a:r>
              <a:rPr lang="en-US" sz="2400" dirty="0">
                <a:latin typeface="Arial" charset="0"/>
                <a:ea typeface="Arial" charset="0"/>
                <a:cs typeface="Arial" charset="0"/>
              </a:rPr>
              <a:t>If you are planning to receive or use export-controlled information </a:t>
            </a:r>
            <a:br>
              <a:rPr lang="en-US" sz="2400" dirty="0">
                <a:latin typeface="Arial" charset="0"/>
                <a:ea typeface="Arial" charset="0"/>
                <a:cs typeface="Arial" charset="0"/>
              </a:rPr>
            </a:br>
            <a:r>
              <a:rPr lang="en-US" sz="2400" dirty="0">
                <a:latin typeface="Arial" charset="0"/>
                <a:ea typeface="Arial" charset="0"/>
                <a:cs typeface="Arial" charset="0"/>
              </a:rPr>
              <a:t>or technology from outside the University contact the Export Controls office.</a:t>
            </a:r>
          </a:p>
          <a:p>
            <a:pPr marL="457200" indent="-457200">
              <a:spcAft>
                <a:spcPts val="900"/>
              </a:spcAft>
              <a:buClr>
                <a:srgbClr val="FFC000"/>
              </a:buClr>
              <a:buSzPct val="120000"/>
              <a:buFont typeface="Wingdings" charset="2"/>
              <a:buChar char="§"/>
            </a:pPr>
            <a:r>
              <a:rPr lang="en-US" sz="2400" dirty="0">
                <a:latin typeface="Arial" charset="0"/>
                <a:ea typeface="Arial" charset="0"/>
                <a:cs typeface="Arial" charset="0"/>
              </a:rPr>
              <a:t>If you are planning to hire a foreign national or will be working with foreign collaborators on export-controlled research, you must determine if an Export License is required. If required, </a:t>
            </a:r>
            <a:r>
              <a:rPr lang="en-US" sz="2400" b="1" u="sng" dirty="0">
                <a:latin typeface="Arial" charset="0"/>
                <a:ea typeface="Arial" charset="0"/>
                <a:cs typeface="Arial" charset="0"/>
              </a:rPr>
              <a:t>the License must be obtained—Before work can proceed.</a:t>
            </a:r>
            <a:r>
              <a:rPr lang="en-US" sz="2400" b="1" dirty="0">
                <a:latin typeface="Arial" charset="0"/>
                <a:ea typeface="Arial" charset="0"/>
                <a:cs typeface="Arial" charset="0"/>
              </a:rPr>
              <a:t>  </a:t>
            </a:r>
            <a:r>
              <a:rPr lang="en-US" sz="2400" dirty="0">
                <a:latin typeface="Arial" charset="0"/>
                <a:ea typeface="Arial" charset="0"/>
                <a:cs typeface="Arial" charset="0"/>
              </a:rPr>
              <a:t>Contact the Export Controls office for assistance in obtaining the appropriate licenses.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73709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9671" y="707855"/>
            <a:ext cx="9745083" cy="317381"/>
          </a:xfrm>
        </p:spPr>
        <p:txBody>
          <a:bodyPr>
            <a:noAutofit/>
          </a:bodyPr>
          <a:lstStyle/>
          <a:p>
            <a:r>
              <a:rPr lang="en-US" b="1" dirty="0">
                <a:solidFill>
                  <a:srgbClr val="FFC000"/>
                </a:solidFill>
                <a:effectLst/>
                <a:latin typeface="Arial" charset="0"/>
                <a:ea typeface="Arial" charset="0"/>
                <a:cs typeface="Arial" charset="0"/>
              </a:rPr>
              <a:t>What constitutes an Export?</a:t>
            </a:r>
            <a:endParaRPr lang="en-US" dirty="0">
              <a:solidFill>
                <a:srgbClr val="FFC000"/>
              </a:solidFill>
              <a:effectLst/>
              <a:latin typeface="Arial" charset="0"/>
              <a:ea typeface="Arial" charset="0"/>
              <a:cs typeface="Arial" charset="0"/>
            </a:endParaRPr>
          </a:p>
        </p:txBody>
      </p:sp>
      <p:sp>
        <p:nvSpPr>
          <p:cNvPr id="7" name="TextBox 6"/>
          <p:cNvSpPr txBox="1"/>
          <p:nvPr/>
        </p:nvSpPr>
        <p:spPr>
          <a:xfrm>
            <a:off x="1216825" y="1205275"/>
            <a:ext cx="10403545" cy="5770811"/>
          </a:xfrm>
          <a:prstGeom prst="rect">
            <a:avLst/>
          </a:prstGeom>
          <a:noFill/>
        </p:spPr>
        <p:txBody>
          <a:bodyPr wrap="square" rtlCol="0">
            <a:spAutoFit/>
          </a:bodyPr>
          <a:lstStyle/>
          <a:p>
            <a:pPr marL="342900" indent="-342900">
              <a:spcAft>
                <a:spcPts val="1800"/>
              </a:spcAft>
              <a:buClr>
                <a:srgbClr val="FFC000"/>
              </a:buClr>
              <a:buFont typeface="Wingdings" charset="2"/>
              <a:buChar char="§"/>
            </a:pPr>
            <a:r>
              <a:rPr lang="en-US" sz="2400" dirty="0">
                <a:latin typeface="Arial" charset="0"/>
                <a:ea typeface="Arial" charset="0"/>
                <a:cs typeface="Arial" charset="0"/>
              </a:rPr>
              <a:t>An export occurs whenever an item, commodity, technology, or software is sent out of the U.S. to a foreign destination.</a:t>
            </a:r>
          </a:p>
          <a:p>
            <a:pPr marL="342900" indent="-342900">
              <a:spcAft>
                <a:spcPts val="1800"/>
              </a:spcAft>
              <a:buClr>
                <a:srgbClr val="FFC000"/>
              </a:buClr>
              <a:buFont typeface="Wingdings" charset="2"/>
              <a:buChar char="§"/>
            </a:pPr>
            <a:r>
              <a:rPr lang="en-US" sz="2400" dirty="0">
                <a:latin typeface="Arial" charset="0"/>
                <a:ea typeface="Arial" charset="0"/>
                <a:cs typeface="Arial" charset="0"/>
              </a:rPr>
              <a:t>If the item being released or exported is a “controlled item” then an Export License may be required before the transfer can legally occur</a:t>
            </a:r>
          </a:p>
          <a:p>
            <a:pPr marL="342900" indent="-342900">
              <a:spcAft>
                <a:spcPts val="1800"/>
              </a:spcAft>
              <a:buClr>
                <a:srgbClr val="FFC000"/>
              </a:buClr>
              <a:buFont typeface="Wingdings" charset="2"/>
              <a:buChar char="§"/>
            </a:pPr>
            <a:r>
              <a:rPr lang="en-US" sz="2400" dirty="0">
                <a:latin typeface="Arial" charset="0"/>
                <a:ea typeface="Arial" charset="0"/>
                <a:cs typeface="Arial" charset="0"/>
              </a:rPr>
              <a:t> Examples of activities that are considered exports:</a:t>
            </a:r>
          </a:p>
          <a:p>
            <a:pPr marL="800100" lvl="1" indent="-342900">
              <a:spcAft>
                <a:spcPts val="1800"/>
              </a:spcAft>
              <a:buClr>
                <a:srgbClr val="FFC000"/>
              </a:buClr>
              <a:buFont typeface="Wingdings" charset="2"/>
              <a:buChar char="§"/>
            </a:pPr>
            <a:r>
              <a:rPr lang="en-US" sz="2400" dirty="0">
                <a:latin typeface="Arial" charset="0"/>
                <a:ea typeface="Arial" charset="0"/>
                <a:cs typeface="Arial" charset="0"/>
              </a:rPr>
              <a:t>Shipping or hand carrying items outside of the U.S.</a:t>
            </a:r>
          </a:p>
          <a:p>
            <a:pPr marL="800100" lvl="1" indent="-342900">
              <a:spcAft>
                <a:spcPts val="1800"/>
              </a:spcAft>
              <a:buClr>
                <a:srgbClr val="FFC000"/>
              </a:buClr>
              <a:buFont typeface="Wingdings" charset="2"/>
              <a:buChar char="§"/>
            </a:pPr>
            <a:r>
              <a:rPr lang="en-US" sz="2400" dirty="0">
                <a:latin typeface="Arial" charset="0"/>
                <a:ea typeface="Arial" charset="0"/>
                <a:cs typeface="Arial" charset="0"/>
              </a:rPr>
              <a:t>Written/oral communications and electronic/digital transmissions</a:t>
            </a:r>
          </a:p>
          <a:p>
            <a:pPr marL="800100" lvl="1" indent="-342900">
              <a:spcAft>
                <a:spcPts val="1800"/>
              </a:spcAft>
              <a:buClr>
                <a:srgbClr val="FFC000"/>
              </a:buClr>
              <a:buSzPct val="120000"/>
              <a:buFont typeface="Wingdings" charset="2"/>
              <a:buChar char="§"/>
            </a:pPr>
            <a:r>
              <a:rPr lang="en-US" sz="2400" dirty="0">
                <a:latin typeface="Arial" charset="0"/>
                <a:ea typeface="Arial" charset="0"/>
                <a:cs typeface="Arial" charset="0"/>
              </a:rPr>
              <a:t>Providing visual inspections or tours of facilities</a:t>
            </a:r>
          </a:p>
          <a:p>
            <a:pPr marL="800100" lvl="1" indent="-342900">
              <a:spcAft>
                <a:spcPts val="1800"/>
              </a:spcAft>
              <a:buClr>
                <a:srgbClr val="FFC000"/>
              </a:buClr>
              <a:buSzPct val="120000"/>
              <a:buFont typeface="Wingdings" charset="2"/>
              <a:buChar char="§"/>
            </a:pPr>
            <a:r>
              <a:rPr lang="en-US" sz="2400" dirty="0">
                <a:latin typeface="Arial" charset="0"/>
                <a:ea typeface="Arial" charset="0"/>
                <a:cs typeface="Arial" charset="0"/>
              </a:rPr>
              <a:t>Use or application of a controlled service or technology on behalf of or for the benefit of a foreign person or entity</a:t>
            </a:r>
          </a:p>
          <a:p>
            <a:pPr marL="800100" lvl="1" indent="-342900">
              <a:spcAft>
                <a:spcPts val="1800"/>
              </a:spcAft>
              <a:buClr>
                <a:srgbClr val="FFC000"/>
              </a:buClr>
              <a:buFont typeface="Wingdings" charset="2"/>
              <a:buChar char="§"/>
            </a:pPr>
            <a:endParaRPr lang="en-US" sz="2400" dirty="0">
              <a:latin typeface="Arial" charset="0"/>
              <a:ea typeface="Arial" charset="0"/>
              <a:cs typeface="Arial"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4150098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2229" y="599394"/>
            <a:ext cx="9745083" cy="317381"/>
          </a:xfrm>
        </p:spPr>
        <p:txBody>
          <a:bodyPr>
            <a:noAutofit/>
          </a:bodyPr>
          <a:lstStyle/>
          <a:p>
            <a:r>
              <a:rPr lang="en-US" b="1" dirty="0">
                <a:solidFill>
                  <a:srgbClr val="FFC000"/>
                </a:solidFill>
                <a:effectLst/>
                <a:latin typeface="Arial" charset="0"/>
                <a:ea typeface="Arial" charset="0"/>
                <a:cs typeface="Arial" charset="0"/>
              </a:rPr>
              <a:t>Summary</a:t>
            </a:r>
            <a:endParaRPr lang="en-US" dirty="0">
              <a:solidFill>
                <a:srgbClr val="FFC000"/>
              </a:solidFill>
              <a:effectLst/>
              <a:latin typeface="Arial" charset="0"/>
              <a:ea typeface="Arial" charset="0"/>
              <a:cs typeface="Arial" charset="0"/>
            </a:endParaRPr>
          </a:p>
        </p:txBody>
      </p:sp>
      <p:sp>
        <p:nvSpPr>
          <p:cNvPr id="2" name="TextBox 1"/>
          <p:cNvSpPr txBox="1"/>
          <p:nvPr/>
        </p:nvSpPr>
        <p:spPr>
          <a:xfrm>
            <a:off x="1477518" y="1207711"/>
            <a:ext cx="10311069" cy="4001095"/>
          </a:xfrm>
          <a:prstGeom prst="rect">
            <a:avLst/>
          </a:prstGeom>
          <a:noFill/>
        </p:spPr>
        <p:txBody>
          <a:bodyPr wrap="square" rtlCol="0">
            <a:spAutoFit/>
          </a:bodyPr>
          <a:lstStyle/>
          <a:p>
            <a:pPr>
              <a:spcAft>
                <a:spcPts val="1800"/>
              </a:spcAft>
            </a:pPr>
            <a:r>
              <a:rPr lang="en-US" sz="3200" dirty="0">
                <a:latin typeface="Arial" charset="0"/>
                <a:ea typeface="Arial" charset="0"/>
                <a:cs typeface="Arial" charset="0"/>
              </a:rPr>
              <a:t>Export Controls apply to all international University activities not just to shipping equipment overseas.</a:t>
            </a:r>
          </a:p>
          <a:p>
            <a:pPr>
              <a:spcAft>
                <a:spcPts val="1800"/>
              </a:spcAft>
            </a:pPr>
            <a:r>
              <a:rPr lang="en-US" sz="3200" dirty="0">
                <a:latin typeface="Arial" charset="0"/>
                <a:ea typeface="Arial" charset="0"/>
                <a:cs typeface="Arial" charset="0"/>
              </a:rPr>
              <a:t>If your research includes international activities an export control assessment will need to be done to determine if an export license(s) are needed.</a:t>
            </a:r>
          </a:p>
          <a:p>
            <a:pPr>
              <a:spcAft>
                <a:spcPts val="1800"/>
              </a:spcAft>
            </a:pPr>
            <a:r>
              <a:rPr lang="en-US" sz="3200" dirty="0">
                <a:latin typeface="Arial" charset="0"/>
                <a:ea typeface="Arial" charset="0"/>
                <a:cs typeface="Arial" charset="0"/>
              </a:rPr>
              <a:t>Assistance is readily available to help you determine your export control compliance requirements.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634597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2229" y="599394"/>
            <a:ext cx="9745083" cy="317381"/>
          </a:xfrm>
        </p:spPr>
        <p:txBody>
          <a:bodyPr>
            <a:noAutofit/>
          </a:bodyPr>
          <a:lstStyle/>
          <a:p>
            <a:r>
              <a:rPr lang="en-US" b="1" dirty="0">
                <a:solidFill>
                  <a:srgbClr val="FFC000"/>
                </a:solidFill>
                <a:effectLst/>
                <a:latin typeface="Arial" charset="0"/>
                <a:ea typeface="Arial" charset="0"/>
                <a:cs typeface="Arial" charset="0"/>
              </a:rPr>
              <a:t>Contact Information</a:t>
            </a:r>
            <a:endParaRPr lang="en-US" dirty="0">
              <a:solidFill>
                <a:srgbClr val="FFC000"/>
              </a:solidFill>
              <a:effectLst/>
              <a:latin typeface="Arial" charset="0"/>
              <a:ea typeface="Arial" charset="0"/>
              <a:cs typeface="Arial" charset="0"/>
            </a:endParaRPr>
          </a:p>
        </p:txBody>
      </p:sp>
      <p:sp>
        <p:nvSpPr>
          <p:cNvPr id="2" name="TextBox 1"/>
          <p:cNvSpPr txBox="1"/>
          <p:nvPr/>
        </p:nvSpPr>
        <p:spPr>
          <a:xfrm>
            <a:off x="1888633" y="1169345"/>
            <a:ext cx="3270597" cy="3093154"/>
          </a:xfrm>
          <a:prstGeom prst="rect">
            <a:avLst/>
          </a:prstGeom>
          <a:noFill/>
        </p:spPr>
        <p:txBody>
          <a:bodyPr wrap="square" rtlCol="0">
            <a:spAutoFit/>
          </a:bodyPr>
          <a:lstStyle/>
          <a:p>
            <a:pPr>
              <a:spcAft>
                <a:spcPts val="600"/>
              </a:spcAft>
            </a:pPr>
            <a:r>
              <a:rPr lang="en-US" sz="2000" u="sng" dirty="0">
                <a:latin typeface="Arial" charset="0"/>
                <a:ea typeface="Arial" charset="0"/>
                <a:cs typeface="Arial" charset="0"/>
              </a:rPr>
              <a:t>SIUE</a:t>
            </a:r>
          </a:p>
          <a:p>
            <a:pPr>
              <a:spcAft>
                <a:spcPts val="600"/>
              </a:spcAft>
            </a:pPr>
            <a:r>
              <a:rPr lang="en-US" sz="2000" dirty="0">
                <a:latin typeface="Arial" charset="0"/>
                <a:ea typeface="Arial" charset="0"/>
                <a:cs typeface="Arial" charset="0"/>
              </a:rPr>
              <a:t>Todd Wakeland</a:t>
            </a:r>
          </a:p>
          <a:p>
            <a:pPr>
              <a:spcAft>
                <a:spcPts val="600"/>
              </a:spcAft>
            </a:pPr>
            <a:r>
              <a:rPr lang="en-US" sz="2000" dirty="0">
                <a:latin typeface="Arial" charset="0"/>
                <a:ea typeface="Arial" charset="0"/>
                <a:cs typeface="Arial" charset="0"/>
              </a:rPr>
              <a:t>Director of Export Controls</a:t>
            </a:r>
          </a:p>
          <a:p>
            <a:pPr>
              <a:spcAft>
                <a:spcPts val="600"/>
              </a:spcAft>
            </a:pPr>
            <a:r>
              <a:rPr lang="en-US" sz="2000" dirty="0">
                <a:latin typeface="Arial" charset="0"/>
                <a:ea typeface="Arial" charset="0"/>
                <a:cs typeface="Arial" charset="0"/>
              </a:rPr>
              <a:t>3311 </a:t>
            </a:r>
            <a:r>
              <a:rPr lang="en-US" sz="2000" dirty="0" err="1">
                <a:latin typeface="Arial" charset="0"/>
                <a:ea typeface="Arial" charset="0"/>
                <a:cs typeface="Arial" charset="0"/>
              </a:rPr>
              <a:t>Rendleman</a:t>
            </a:r>
            <a:r>
              <a:rPr lang="en-US" sz="2000" dirty="0">
                <a:latin typeface="Arial" charset="0"/>
                <a:ea typeface="Arial" charset="0"/>
                <a:cs typeface="Arial" charset="0"/>
              </a:rPr>
              <a:t> Hall</a:t>
            </a:r>
          </a:p>
          <a:p>
            <a:pPr>
              <a:spcAft>
                <a:spcPts val="600"/>
              </a:spcAft>
            </a:pPr>
            <a:r>
              <a:rPr lang="en-US" sz="2000" dirty="0">
                <a:latin typeface="Arial" charset="0"/>
                <a:ea typeface="Arial" charset="0"/>
                <a:cs typeface="Arial" charset="0"/>
              </a:rPr>
              <a:t>Box 1259</a:t>
            </a:r>
          </a:p>
          <a:p>
            <a:pPr>
              <a:spcAft>
                <a:spcPts val="600"/>
              </a:spcAft>
            </a:pPr>
            <a:r>
              <a:rPr lang="en-US" sz="2000" dirty="0">
                <a:latin typeface="Arial" charset="0"/>
                <a:ea typeface="Arial" charset="0"/>
                <a:cs typeface="Arial" charset="0"/>
              </a:rPr>
              <a:t>Edwardsville, IL 62026</a:t>
            </a:r>
          </a:p>
          <a:p>
            <a:pPr>
              <a:spcAft>
                <a:spcPts val="600"/>
              </a:spcAft>
            </a:pPr>
            <a:r>
              <a:rPr lang="en-US" sz="2000" dirty="0">
                <a:latin typeface="Arial" charset="0"/>
                <a:ea typeface="Arial" charset="0"/>
                <a:cs typeface="Arial" charset="0"/>
                <a:hlinkClick r:id="rId2"/>
              </a:rPr>
              <a:t>twakela@siue.edu</a:t>
            </a:r>
            <a:endParaRPr lang="en-US" sz="2000" dirty="0">
              <a:latin typeface="Arial" charset="0"/>
              <a:ea typeface="Arial" charset="0"/>
              <a:cs typeface="Arial" charset="0"/>
            </a:endParaRPr>
          </a:p>
          <a:p>
            <a:pPr>
              <a:spcAft>
                <a:spcPts val="600"/>
              </a:spcAft>
            </a:pPr>
            <a:r>
              <a:rPr lang="en-US" sz="2000" dirty="0">
                <a:latin typeface="Arial" charset="0"/>
                <a:ea typeface="Arial" charset="0"/>
                <a:cs typeface="Arial" charset="0"/>
              </a:rPr>
              <a:t>618-650-2476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5" name="TextBox 4">
            <a:extLst>
              <a:ext uri="{FF2B5EF4-FFF2-40B4-BE49-F238E27FC236}">
                <a16:creationId xmlns:a16="http://schemas.microsoft.com/office/drawing/2014/main" id="{EABE5850-5DB7-46E1-846F-6D8ADFAC0076}"/>
              </a:ext>
            </a:extLst>
          </p:cNvPr>
          <p:cNvSpPr txBox="1"/>
          <p:nvPr/>
        </p:nvSpPr>
        <p:spPr>
          <a:xfrm>
            <a:off x="7032772" y="1169344"/>
            <a:ext cx="2849750" cy="3093154"/>
          </a:xfrm>
          <a:prstGeom prst="rect">
            <a:avLst/>
          </a:prstGeom>
          <a:noFill/>
        </p:spPr>
        <p:txBody>
          <a:bodyPr wrap="square" rtlCol="0">
            <a:spAutoFit/>
          </a:bodyPr>
          <a:lstStyle/>
          <a:p>
            <a:pPr>
              <a:spcAft>
                <a:spcPts val="600"/>
              </a:spcAft>
            </a:pPr>
            <a:r>
              <a:rPr lang="en-US" sz="2000" u="sng" dirty="0">
                <a:latin typeface="Arial" charset="0"/>
                <a:ea typeface="Arial" charset="0"/>
                <a:cs typeface="Arial" charset="0"/>
              </a:rPr>
              <a:t>SIUC</a:t>
            </a:r>
          </a:p>
          <a:p>
            <a:pPr>
              <a:spcAft>
                <a:spcPts val="600"/>
              </a:spcAft>
            </a:pPr>
            <a:r>
              <a:rPr lang="en-US" sz="2000" dirty="0">
                <a:latin typeface="Arial" charset="0"/>
                <a:ea typeface="Arial" charset="0"/>
                <a:cs typeface="Arial" charset="0"/>
              </a:rPr>
              <a:t>Brenda Martin</a:t>
            </a:r>
          </a:p>
          <a:p>
            <a:pPr>
              <a:spcAft>
                <a:spcPts val="600"/>
              </a:spcAft>
            </a:pPr>
            <a:r>
              <a:rPr lang="en-US" sz="2000" dirty="0">
                <a:latin typeface="Arial" charset="0"/>
                <a:ea typeface="Arial" charset="0"/>
                <a:cs typeface="Arial" charset="0"/>
              </a:rPr>
              <a:t>Export Control Officer</a:t>
            </a:r>
          </a:p>
          <a:p>
            <a:pPr>
              <a:spcAft>
                <a:spcPts val="600"/>
              </a:spcAft>
            </a:pPr>
            <a:r>
              <a:rPr lang="en-US" sz="2000" dirty="0">
                <a:latin typeface="Arial" charset="0"/>
                <a:ea typeface="Arial" charset="0"/>
                <a:cs typeface="Arial" charset="0"/>
              </a:rPr>
              <a:t>363 Woody Hall</a:t>
            </a:r>
          </a:p>
          <a:p>
            <a:pPr>
              <a:spcAft>
                <a:spcPts val="600"/>
              </a:spcAft>
            </a:pPr>
            <a:r>
              <a:rPr lang="en-US" sz="2000" dirty="0">
                <a:latin typeface="Arial" charset="0"/>
                <a:ea typeface="Arial" charset="0"/>
                <a:cs typeface="Arial" charset="0"/>
              </a:rPr>
              <a:t>Mail Code 4344</a:t>
            </a:r>
          </a:p>
          <a:p>
            <a:pPr>
              <a:spcAft>
                <a:spcPts val="600"/>
              </a:spcAft>
            </a:pPr>
            <a:r>
              <a:rPr lang="en-US" sz="2000" dirty="0">
                <a:latin typeface="Arial" charset="0"/>
                <a:ea typeface="Arial" charset="0"/>
                <a:cs typeface="Arial" charset="0"/>
              </a:rPr>
              <a:t>Carbondale, IL 62901</a:t>
            </a:r>
          </a:p>
          <a:p>
            <a:pPr>
              <a:spcAft>
                <a:spcPts val="600"/>
              </a:spcAft>
            </a:pPr>
            <a:r>
              <a:rPr lang="en-US" sz="2000" dirty="0">
                <a:latin typeface="Arial" charset="0"/>
                <a:ea typeface="Arial" charset="0"/>
                <a:cs typeface="Arial" charset="0"/>
                <a:hlinkClick r:id="rId4"/>
              </a:rPr>
              <a:t>bjmartin@siu.edu</a:t>
            </a:r>
            <a:endParaRPr lang="en-US" sz="2000" dirty="0">
              <a:latin typeface="Arial" charset="0"/>
              <a:ea typeface="Arial" charset="0"/>
              <a:cs typeface="Arial" charset="0"/>
            </a:endParaRPr>
          </a:p>
          <a:p>
            <a:pPr>
              <a:spcAft>
                <a:spcPts val="600"/>
              </a:spcAft>
            </a:pPr>
            <a:r>
              <a:rPr lang="en-US" sz="2000" dirty="0">
                <a:latin typeface="Arial" charset="0"/>
                <a:ea typeface="Arial" charset="0"/>
                <a:cs typeface="Arial" charset="0"/>
              </a:rPr>
              <a:t>618-453-2308</a:t>
            </a:r>
          </a:p>
        </p:txBody>
      </p:sp>
      <p:sp>
        <p:nvSpPr>
          <p:cNvPr id="8" name="TextBox 7">
            <a:extLst>
              <a:ext uri="{FF2B5EF4-FFF2-40B4-BE49-F238E27FC236}">
                <a16:creationId xmlns:a16="http://schemas.microsoft.com/office/drawing/2014/main" id="{67070137-7C99-4EE8-86BD-4E288446E486}"/>
              </a:ext>
            </a:extLst>
          </p:cNvPr>
          <p:cNvSpPr txBox="1"/>
          <p:nvPr/>
        </p:nvSpPr>
        <p:spPr>
          <a:xfrm>
            <a:off x="651545" y="4813467"/>
            <a:ext cx="10888909" cy="1431161"/>
          </a:xfrm>
          <a:prstGeom prst="rect">
            <a:avLst/>
          </a:prstGeom>
          <a:noFill/>
        </p:spPr>
        <p:txBody>
          <a:bodyPr wrap="square">
            <a:spAutoFit/>
          </a:bodyPr>
          <a:lstStyle/>
          <a:p>
            <a:pPr algn="ctr">
              <a:spcAft>
                <a:spcPts val="600"/>
              </a:spcAft>
            </a:pPr>
            <a:r>
              <a:rPr lang="en-US" sz="1800" dirty="0">
                <a:latin typeface="Arial" charset="0"/>
                <a:ea typeface="Arial" charset="0"/>
                <a:cs typeface="Arial" charset="0"/>
                <a:hlinkClick r:id="rId4"/>
              </a:rPr>
              <a:t>exportcontrols@siu.edu</a:t>
            </a:r>
            <a:endParaRPr lang="en-US" sz="1800" u="sng" dirty="0">
              <a:latin typeface="Arial" charset="0"/>
              <a:ea typeface="Arial" charset="0"/>
              <a:cs typeface="Arial" charset="0"/>
            </a:endParaRPr>
          </a:p>
          <a:p>
            <a:pPr algn="ctr">
              <a:spcAft>
                <a:spcPts val="600"/>
              </a:spcAft>
            </a:pPr>
            <a:endParaRPr lang="en-US" sz="1800" u="sng" dirty="0">
              <a:latin typeface="Arial" charset="0"/>
              <a:ea typeface="Arial" charset="0"/>
              <a:cs typeface="Arial" charset="0"/>
            </a:endParaRPr>
          </a:p>
          <a:p>
            <a:pPr algn="ctr">
              <a:spcAft>
                <a:spcPts val="600"/>
              </a:spcAft>
            </a:pPr>
            <a:r>
              <a:rPr lang="en-US" sz="1800" u="sng" dirty="0">
                <a:latin typeface="Arial" charset="0"/>
                <a:ea typeface="Arial" charset="0"/>
                <a:cs typeface="Arial" charset="0"/>
              </a:rPr>
              <a:t>Export Controls Website</a:t>
            </a:r>
          </a:p>
          <a:p>
            <a:pPr algn="ctr">
              <a:spcAft>
                <a:spcPts val="600"/>
              </a:spcAft>
            </a:pPr>
            <a:r>
              <a:rPr lang="en-US" dirty="0">
                <a:hlinkClick r:id="rId5"/>
              </a:rPr>
              <a:t>https://siusystem.edu/academic-affairs/export-controls/index.shtml</a:t>
            </a:r>
            <a:endParaRPr lang="en-US" sz="1800" u="sng" dirty="0">
              <a:latin typeface="Arial" charset="0"/>
              <a:ea typeface="Arial" charset="0"/>
              <a:cs typeface="Arial" charset="0"/>
            </a:endParaRPr>
          </a:p>
        </p:txBody>
      </p:sp>
    </p:spTree>
    <p:extLst>
      <p:ext uri="{BB962C8B-B14F-4D97-AF65-F5344CB8AC3E}">
        <p14:creationId xmlns:p14="http://schemas.microsoft.com/office/powerpoint/2010/main" val="213834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0036" y="1003389"/>
            <a:ext cx="10244343" cy="2246769"/>
          </a:xfrm>
          <a:prstGeom prst="rect">
            <a:avLst/>
          </a:prstGeom>
          <a:noFill/>
        </p:spPr>
        <p:txBody>
          <a:bodyPr wrap="square" rtlCol="0">
            <a:spAutoFit/>
          </a:bodyPr>
          <a:lstStyle/>
          <a:p>
            <a:r>
              <a:rPr lang="en-US" sz="2800" dirty="0">
                <a:latin typeface="Arial" charset="0"/>
                <a:ea typeface="Arial" charset="0"/>
                <a:cs typeface="Arial" charset="0"/>
              </a:rPr>
              <a:t>In addition to the physical transfer of items out of the country, the U.S. Government also actively regulates the </a:t>
            </a:r>
            <a:r>
              <a:rPr lang="en-US" sz="2800" b="1" dirty="0">
                <a:latin typeface="Arial" charset="0"/>
                <a:ea typeface="Arial" charset="0"/>
                <a:cs typeface="Arial" charset="0"/>
              </a:rPr>
              <a:t>release or transmission of controlled technology or information to foreign persons within the U.S </a:t>
            </a:r>
            <a:r>
              <a:rPr lang="en-US" sz="2800" dirty="0">
                <a:latin typeface="Arial" charset="0"/>
                <a:ea typeface="Arial" charset="0"/>
                <a:cs typeface="Arial" charset="0"/>
              </a:rPr>
              <a:t>(e.g., a foreign national graduate student at SIU). This is a “deemed export.” </a:t>
            </a:r>
          </a:p>
        </p:txBody>
      </p:sp>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latin typeface="Arial" charset="0"/>
                <a:ea typeface="Arial" charset="0"/>
                <a:cs typeface="Arial" charset="0"/>
              </a:rPr>
              <a:t>Deemed Exports</a:t>
            </a:r>
            <a:endParaRPr lang="en-US" dirty="0">
              <a:solidFill>
                <a:srgbClr val="FFC000"/>
              </a:solidFill>
              <a:effectLst/>
              <a:latin typeface="Arial" charset="0"/>
              <a:ea typeface="Arial" charset="0"/>
              <a:cs typeface="Arial" charset="0"/>
            </a:endParaRPr>
          </a:p>
        </p:txBody>
      </p:sp>
      <p:sp>
        <p:nvSpPr>
          <p:cNvPr id="7" name="TextBox 6"/>
          <p:cNvSpPr txBox="1"/>
          <p:nvPr/>
        </p:nvSpPr>
        <p:spPr>
          <a:xfrm>
            <a:off x="1675245" y="3437966"/>
            <a:ext cx="10215419" cy="2862322"/>
          </a:xfrm>
          <a:prstGeom prst="rect">
            <a:avLst/>
          </a:prstGeom>
          <a:noFill/>
        </p:spPr>
        <p:txBody>
          <a:bodyPr wrap="square" rtlCol="0">
            <a:spAutoFit/>
          </a:bodyPr>
          <a:lstStyle/>
          <a:p>
            <a:pPr marL="342900" indent="-342900">
              <a:spcAft>
                <a:spcPts val="600"/>
              </a:spcAft>
              <a:buClr>
                <a:srgbClr val="FFC000"/>
              </a:buClr>
              <a:buSzPct val="120000"/>
              <a:buFont typeface="Wingdings" charset="2"/>
              <a:buChar char="§"/>
            </a:pPr>
            <a:r>
              <a:rPr lang="en-US" sz="2000" dirty="0">
                <a:latin typeface="Arial" charset="0"/>
                <a:ea typeface="Arial" charset="0"/>
                <a:cs typeface="Arial" charset="0"/>
              </a:rPr>
              <a:t>A “foreign person” is:</a:t>
            </a:r>
          </a:p>
          <a:p>
            <a:pPr marL="800100" lvl="1" indent="-342900">
              <a:spcAft>
                <a:spcPts val="600"/>
              </a:spcAft>
              <a:buClr>
                <a:srgbClr val="FFC000"/>
              </a:buClr>
              <a:buSzPct val="120000"/>
              <a:buFont typeface="Wingdings" charset="2"/>
              <a:buChar char="§"/>
            </a:pPr>
            <a:r>
              <a:rPr lang="en-US" sz="2000" dirty="0">
                <a:latin typeface="Arial" charset="0"/>
                <a:ea typeface="Arial" charset="0"/>
                <a:cs typeface="Arial" charset="0"/>
              </a:rPr>
              <a:t>Any foreign government</a:t>
            </a:r>
          </a:p>
          <a:p>
            <a:pPr marL="800100" lvl="1" indent="-342900">
              <a:spcAft>
                <a:spcPts val="600"/>
              </a:spcAft>
              <a:buClr>
                <a:srgbClr val="FFC000"/>
              </a:buClr>
              <a:buSzPct val="120000"/>
              <a:buFont typeface="Wingdings" charset="2"/>
              <a:buChar char="§"/>
            </a:pPr>
            <a:r>
              <a:rPr lang="en-US" sz="2000" dirty="0">
                <a:latin typeface="Arial" charset="0"/>
                <a:ea typeface="Arial" charset="0"/>
                <a:cs typeface="Arial" charset="0"/>
              </a:rPr>
              <a:t>Any foreign corporation or organization that is not incorporated or organized to do business in the U.S.</a:t>
            </a:r>
          </a:p>
          <a:p>
            <a:pPr marL="800100" lvl="1" indent="-342900">
              <a:spcAft>
                <a:spcPts val="600"/>
              </a:spcAft>
              <a:buClr>
                <a:srgbClr val="FFC000"/>
              </a:buClr>
              <a:buSzPct val="120000"/>
              <a:buFont typeface="Wingdings" charset="2"/>
              <a:buChar char="§"/>
            </a:pPr>
            <a:r>
              <a:rPr lang="en-US" sz="2000" dirty="0">
                <a:latin typeface="Arial" charset="0"/>
                <a:ea typeface="Arial" charset="0"/>
                <a:cs typeface="Arial" charset="0"/>
              </a:rPr>
              <a:t>Any individual who is not a U.S. citizen or lawful permanent resident of the U.S. (green card holder)</a:t>
            </a:r>
          </a:p>
          <a:p>
            <a:pPr marL="342900" indent="-342900">
              <a:spcAft>
                <a:spcPts val="600"/>
              </a:spcAft>
              <a:buClr>
                <a:srgbClr val="FFC000"/>
              </a:buClr>
              <a:buSzPct val="120000"/>
              <a:buFont typeface="Wingdings" charset="2"/>
              <a:buChar char="§"/>
            </a:pPr>
            <a:r>
              <a:rPr lang="en-US" sz="2000" dirty="0">
                <a:latin typeface="Arial" charset="0"/>
                <a:ea typeface="Arial" charset="0"/>
                <a:cs typeface="Arial" charset="0"/>
              </a:rPr>
              <a:t>Deemed Exports are regulated by the same Export Controls as the actual transfer of items out of the U.S.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51985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0000" y="1122867"/>
            <a:ext cx="9753599" cy="1384995"/>
          </a:xfrm>
          <a:prstGeom prst="rect">
            <a:avLst/>
          </a:prstGeom>
          <a:noFill/>
        </p:spPr>
        <p:txBody>
          <a:bodyPr wrap="square" rtlCol="0">
            <a:spAutoFit/>
          </a:bodyPr>
          <a:lstStyle/>
          <a:p>
            <a:r>
              <a:rPr lang="en-US" sz="2800" dirty="0">
                <a:latin typeface="Arial" charset="0"/>
                <a:ea typeface="Arial" charset="0"/>
                <a:cs typeface="Arial" charset="0"/>
              </a:rPr>
              <a:t>Export Controls may apply to the following activities.  </a:t>
            </a:r>
            <a:br>
              <a:rPr lang="en-US" sz="2800" dirty="0">
                <a:latin typeface="Arial" charset="0"/>
                <a:ea typeface="Arial" charset="0"/>
                <a:cs typeface="Arial" charset="0"/>
              </a:rPr>
            </a:br>
            <a:r>
              <a:rPr lang="en-US" sz="2800" dirty="0">
                <a:latin typeface="Arial" charset="0"/>
                <a:ea typeface="Arial" charset="0"/>
                <a:cs typeface="Arial" charset="0"/>
              </a:rPr>
              <a:t>In general, restrictions apply to information, items, technologies or services that include:</a:t>
            </a:r>
          </a:p>
        </p:txBody>
      </p:sp>
      <p:sp>
        <p:nvSpPr>
          <p:cNvPr id="6" name="Title 5"/>
          <p:cNvSpPr>
            <a:spLocks noGrp="1"/>
          </p:cNvSpPr>
          <p:nvPr>
            <p:ph type="title"/>
          </p:nvPr>
        </p:nvSpPr>
        <p:spPr>
          <a:xfrm>
            <a:off x="555335" y="696021"/>
            <a:ext cx="9745083" cy="317381"/>
          </a:xfrm>
        </p:spPr>
        <p:txBody>
          <a:bodyPr>
            <a:noAutofit/>
          </a:bodyPr>
          <a:lstStyle/>
          <a:p>
            <a:r>
              <a:rPr lang="en-US" b="1" dirty="0">
                <a:solidFill>
                  <a:srgbClr val="FFC000"/>
                </a:solidFill>
                <a:latin typeface="Arial" charset="0"/>
                <a:ea typeface="Arial" charset="0"/>
                <a:cs typeface="Arial" charset="0"/>
              </a:rPr>
              <a:t>When Export controls may apply</a:t>
            </a:r>
            <a:br>
              <a:rPr lang="en-US" b="1" dirty="0">
                <a:latin typeface="Arial" charset="0"/>
                <a:ea typeface="Arial" charset="0"/>
                <a:cs typeface="Arial" charset="0"/>
              </a:rPr>
            </a:br>
            <a:endParaRPr lang="en-US" b="1" dirty="0">
              <a:latin typeface="Arial" charset="0"/>
              <a:ea typeface="Arial" charset="0"/>
              <a:cs typeface="Arial" charset="0"/>
            </a:endParaRPr>
          </a:p>
        </p:txBody>
      </p:sp>
      <p:sp>
        <p:nvSpPr>
          <p:cNvPr id="7" name="TextBox 6"/>
          <p:cNvSpPr txBox="1"/>
          <p:nvPr/>
        </p:nvSpPr>
        <p:spPr>
          <a:xfrm>
            <a:off x="1801091" y="2872509"/>
            <a:ext cx="8691418" cy="2631490"/>
          </a:xfrm>
          <a:prstGeom prst="rect">
            <a:avLst/>
          </a:prstGeom>
          <a:noFill/>
        </p:spPr>
        <p:txBody>
          <a:bodyPr wrap="square" rtlCol="0">
            <a:spAutoFit/>
          </a:bodyPr>
          <a:lstStyle/>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Military or “dual use” items</a:t>
            </a:r>
          </a:p>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Chemical/biologics weapons</a:t>
            </a:r>
          </a:p>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Encryption technology &amp; related software</a:t>
            </a:r>
          </a:p>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Funding, information, services or items </a:t>
            </a:r>
            <a:br>
              <a:rPr lang="en-US" sz="2400" dirty="0">
                <a:latin typeface="Arial" charset="0"/>
                <a:ea typeface="Arial" charset="0"/>
                <a:cs typeface="Arial" charset="0"/>
              </a:rPr>
            </a:br>
            <a:r>
              <a:rPr lang="en-US" sz="2400" dirty="0">
                <a:latin typeface="Arial" charset="0"/>
                <a:ea typeface="Arial" charset="0"/>
                <a:cs typeface="Arial" charset="0"/>
              </a:rPr>
              <a:t>provided to embargoed countries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82" r="27704"/>
          <a:stretch/>
        </p:blipFill>
        <p:spPr>
          <a:xfrm>
            <a:off x="7986612" y="2507862"/>
            <a:ext cx="3791884" cy="3744266"/>
          </a:xfrm>
          <a:prstGeom prst="rect">
            <a:avLst/>
          </a:prstGeom>
        </p:spPr>
      </p:pic>
    </p:spTree>
    <p:extLst>
      <p:ext uri="{BB962C8B-B14F-4D97-AF65-F5344CB8AC3E}">
        <p14:creationId xmlns:p14="http://schemas.microsoft.com/office/powerpoint/2010/main" val="1949134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1796" y="1000814"/>
            <a:ext cx="10917380" cy="954107"/>
          </a:xfrm>
          <a:prstGeom prst="rect">
            <a:avLst/>
          </a:prstGeom>
          <a:noFill/>
        </p:spPr>
        <p:txBody>
          <a:bodyPr wrap="square" rtlCol="0">
            <a:spAutoFit/>
          </a:bodyPr>
          <a:lstStyle/>
          <a:p>
            <a:r>
              <a:rPr lang="en-US" sz="2800" dirty="0">
                <a:latin typeface="Arial" charset="0"/>
                <a:ea typeface="Arial" charset="0"/>
                <a:cs typeface="Arial" charset="0"/>
              </a:rPr>
              <a:t>It is critical to note that many normal, everyday University activities are subject to Export Controls, including:</a:t>
            </a:r>
          </a:p>
        </p:txBody>
      </p:sp>
      <p:sp>
        <p:nvSpPr>
          <p:cNvPr id="6" name="Title 5"/>
          <p:cNvSpPr>
            <a:spLocks noGrp="1"/>
          </p:cNvSpPr>
          <p:nvPr>
            <p:ph type="title"/>
          </p:nvPr>
        </p:nvSpPr>
        <p:spPr>
          <a:xfrm>
            <a:off x="301336" y="360450"/>
            <a:ext cx="11798300" cy="317381"/>
          </a:xfrm>
        </p:spPr>
        <p:txBody>
          <a:bodyPr>
            <a:noAutofit/>
          </a:bodyPr>
          <a:lstStyle/>
          <a:p>
            <a:r>
              <a:rPr lang="en-US" b="1" dirty="0">
                <a:solidFill>
                  <a:srgbClr val="FFC000"/>
                </a:solidFill>
                <a:effectLst/>
                <a:latin typeface="Arial" charset="0"/>
                <a:ea typeface="Arial" charset="0"/>
                <a:cs typeface="Arial" charset="0"/>
              </a:rPr>
              <a:t>When Export Controls May </a:t>
            </a:r>
            <a:r>
              <a:rPr lang="en-US" b="1" dirty="0">
                <a:solidFill>
                  <a:srgbClr val="FFC000"/>
                </a:solidFill>
                <a:effectLst/>
                <a:ea typeface="Arial" charset="0"/>
                <a:cs typeface="Arial" charset="0"/>
              </a:rPr>
              <a:t>apply</a:t>
            </a:r>
            <a:r>
              <a:rPr lang="en-US" dirty="0">
                <a:solidFill>
                  <a:srgbClr val="FFC000"/>
                </a:solidFill>
                <a:effectLst/>
                <a:latin typeface="Arial" charset="0"/>
                <a:ea typeface="Arial" charset="0"/>
                <a:cs typeface="Arial" charset="0"/>
              </a:rPr>
              <a:t> </a:t>
            </a:r>
            <a:endParaRPr lang="en-US" b="1" dirty="0">
              <a:solidFill>
                <a:srgbClr val="FFC000"/>
              </a:solidFill>
              <a:latin typeface="Arial" charset="0"/>
              <a:ea typeface="Arial" charset="0"/>
              <a:cs typeface="Arial" charset="0"/>
            </a:endParaRPr>
          </a:p>
        </p:txBody>
      </p:sp>
      <p:sp>
        <p:nvSpPr>
          <p:cNvPr id="7" name="TextBox 6"/>
          <p:cNvSpPr txBox="1"/>
          <p:nvPr/>
        </p:nvSpPr>
        <p:spPr>
          <a:xfrm>
            <a:off x="2305395" y="2277904"/>
            <a:ext cx="7805256" cy="5109091"/>
          </a:xfrm>
          <a:prstGeom prst="rect">
            <a:avLst/>
          </a:prstGeom>
          <a:noFill/>
        </p:spPr>
        <p:txBody>
          <a:bodyPr wrap="square" rtlCol="0">
            <a:spAutoFit/>
          </a:bodyPr>
          <a:lstStyle/>
          <a:p>
            <a:pPr marL="342900" indent="-342900">
              <a:spcAft>
                <a:spcPts val="2400"/>
              </a:spcAft>
              <a:buClr>
                <a:srgbClr val="FFC000"/>
              </a:buClr>
              <a:buSzPct val="120000"/>
              <a:buFont typeface="Wingdings" charset="2"/>
              <a:buChar char="§"/>
            </a:pPr>
            <a:r>
              <a:rPr lang="en-US" sz="2500" dirty="0">
                <a:latin typeface="Arial" charset="0"/>
                <a:ea typeface="Arial" charset="0"/>
                <a:cs typeface="Arial" charset="0"/>
              </a:rPr>
              <a:t>Traveling overseas on University business (e.g., conferences, conducting field work, international symposia)</a:t>
            </a:r>
          </a:p>
          <a:p>
            <a:pPr marL="342900" indent="-342900">
              <a:spcAft>
                <a:spcPts val="2400"/>
              </a:spcAft>
              <a:buClr>
                <a:srgbClr val="FFC000"/>
              </a:buClr>
              <a:buSzPct val="120000"/>
              <a:buFont typeface="Wingdings" charset="2"/>
              <a:buChar char="§"/>
            </a:pPr>
            <a:r>
              <a:rPr lang="en-US" sz="2500" dirty="0">
                <a:latin typeface="Arial" charset="0"/>
                <a:ea typeface="Arial" charset="0"/>
                <a:cs typeface="Arial" charset="0"/>
              </a:rPr>
              <a:t>Research collaborations with foreign nationals (here or abroad)</a:t>
            </a:r>
          </a:p>
          <a:p>
            <a:pPr marL="342900" indent="-342900">
              <a:spcAft>
                <a:spcPts val="2400"/>
              </a:spcAft>
              <a:buClr>
                <a:srgbClr val="FFC000"/>
              </a:buClr>
              <a:buSzPct val="120000"/>
              <a:buFont typeface="Wingdings" charset="2"/>
              <a:buChar char="§"/>
            </a:pPr>
            <a:r>
              <a:rPr lang="en-US" sz="2400" dirty="0">
                <a:latin typeface="Arial" charset="0"/>
                <a:ea typeface="Arial" charset="0"/>
                <a:cs typeface="Arial" charset="0"/>
              </a:rPr>
              <a:t>Sponsoring research (e.g., via a subcontract) to an embargoed or sanctioned country</a:t>
            </a:r>
          </a:p>
          <a:p>
            <a:pPr>
              <a:spcAft>
                <a:spcPts val="2400"/>
              </a:spcAft>
              <a:buClr>
                <a:srgbClr val="FFC000"/>
              </a:buClr>
              <a:buSzPct val="120000"/>
            </a:pPr>
            <a:r>
              <a:rPr lang="en-US" sz="2400" dirty="0">
                <a:latin typeface="Arial" charset="0"/>
                <a:ea typeface="Arial" charset="0"/>
                <a:cs typeface="Arial" charset="0"/>
              </a:rPr>
              <a:t>Export Controls do not only apply to military work, they touch research in a variety of ways.</a:t>
            </a:r>
          </a:p>
          <a:p>
            <a:pPr>
              <a:spcAft>
                <a:spcPts val="2400"/>
              </a:spcAft>
              <a:buClr>
                <a:srgbClr val="FFC000"/>
              </a:buClr>
              <a:buSzPct val="120000"/>
            </a:pPr>
            <a:endParaRPr lang="en-US" sz="2500" dirty="0">
              <a:latin typeface="Arial" charset="0"/>
              <a:ea typeface="Arial" charset="0"/>
              <a:cs typeface="Arial"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52137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336" y="360450"/>
            <a:ext cx="11798300" cy="317381"/>
          </a:xfrm>
        </p:spPr>
        <p:txBody>
          <a:bodyPr>
            <a:noAutofit/>
          </a:bodyPr>
          <a:lstStyle/>
          <a:p>
            <a:r>
              <a:rPr lang="en-US" b="1" dirty="0">
                <a:solidFill>
                  <a:srgbClr val="FFC000"/>
                </a:solidFill>
                <a:effectLst/>
                <a:latin typeface="Arial" charset="0"/>
                <a:ea typeface="Arial" charset="0"/>
                <a:cs typeface="Arial" charset="0"/>
              </a:rPr>
              <a:t>EAR Controlled: Commerce control list (CCL)</a:t>
            </a:r>
            <a:endParaRPr lang="en-US" b="1" dirty="0">
              <a:solidFill>
                <a:srgbClr val="FFC000"/>
              </a:solidFill>
              <a:latin typeface="Arial" charset="0"/>
              <a:ea typeface="Arial" charset="0"/>
              <a:cs typeface="Arial" charset="0"/>
            </a:endParaRPr>
          </a:p>
        </p:txBody>
      </p:sp>
      <p:sp>
        <p:nvSpPr>
          <p:cNvPr id="7" name="TextBox 6"/>
          <p:cNvSpPr txBox="1"/>
          <p:nvPr/>
        </p:nvSpPr>
        <p:spPr>
          <a:xfrm>
            <a:off x="511731" y="1168512"/>
            <a:ext cx="5217949" cy="4191981"/>
          </a:xfrm>
          <a:prstGeom prst="rect">
            <a:avLst/>
          </a:prstGeom>
          <a:noFill/>
        </p:spPr>
        <p:txBody>
          <a:bodyPr wrap="square" rtlCol="0">
            <a:spAutoFit/>
          </a:bodyPr>
          <a:lstStyle/>
          <a:p>
            <a:pPr>
              <a:spcAft>
                <a:spcPts val="2400"/>
              </a:spcAft>
              <a:buClr>
                <a:srgbClr val="FFC000"/>
              </a:buClr>
              <a:buSzPct val="120000"/>
            </a:pPr>
            <a:r>
              <a:rPr lang="en-US" dirty="0">
                <a:latin typeface="Arial" charset="0"/>
                <a:ea typeface="Arial" charset="0"/>
                <a:cs typeface="Arial" charset="0"/>
              </a:rPr>
              <a:t>Commerce Control List Categories</a:t>
            </a:r>
          </a:p>
          <a:p>
            <a:pPr>
              <a:lnSpc>
                <a:spcPct val="150000"/>
              </a:lnSpc>
              <a:buClr>
                <a:srgbClr val="FFC000"/>
              </a:buClr>
              <a:buSzPct val="120000"/>
            </a:pPr>
            <a:r>
              <a:rPr lang="en-US" sz="1400" dirty="0">
                <a:latin typeface="Arial" charset="0"/>
                <a:ea typeface="Arial" charset="0"/>
                <a:cs typeface="Arial" charset="0"/>
              </a:rPr>
              <a:t>Category 0 – Nuclear and Miscellaneous</a:t>
            </a:r>
          </a:p>
          <a:p>
            <a:pPr>
              <a:lnSpc>
                <a:spcPct val="150000"/>
              </a:lnSpc>
              <a:buClr>
                <a:srgbClr val="FFC000"/>
              </a:buClr>
              <a:buSzPct val="120000"/>
            </a:pPr>
            <a:r>
              <a:rPr lang="en-US" sz="1400" dirty="0">
                <a:latin typeface="Arial" charset="0"/>
                <a:ea typeface="Arial" charset="0"/>
                <a:cs typeface="Arial" charset="0"/>
              </a:rPr>
              <a:t>Category 1 – Materials, Chemicals, Microorganisms, and Toxins</a:t>
            </a:r>
          </a:p>
          <a:p>
            <a:pPr>
              <a:lnSpc>
                <a:spcPct val="150000"/>
              </a:lnSpc>
              <a:buClr>
                <a:srgbClr val="FFC000"/>
              </a:buClr>
              <a:buSzPct val="120000"/>
            </a:pPr>
            <a:r>
              <a:rPr lang="en-US" sz="1400" dirty="0">
                <a:latin typeface="Arial" charset="0"/>
                <a:ea typeface="Arial" charset="0"/>
                <a:cs typeface="Arial" charset="0"/>
              </a:rPr>
              <a:t>Category 2 – Materials Processing</a:t>
            </a:r>
          </a:p>
          <a:p>
            <a:pPr>
              <a:lnSpc>
                <a:spcPct val="150000"/>
              </a:lnSpc>
              <a:buClr>
                <a:srgbClr val="FFC000"/>
              </a:buClr>
              <a:buSzPct val="120000"/>
            </a:pPr>
            <a:r>
              <a:rPr lang="en-US" sz="1400" dirty="0">
                <a:latin typeface="Arial" charset="0"/>
                <a:ea typeface="Arial" charset="0"/>
                <a:cs typeface="Arial" charset="0"/>
              </a:rPr>
              <a:t>Category 3 – Electronics</a:t>
            </a:r>
          </a:p>
          <a:p>
            <a:pPr>
              <a:lnSpc>
                <a:spcPct val="150000"/>
              </a:lnSpc>
              <a:buClr>
                <a:srgbClr val="FFC000"/>
              </a:buClr>
              <a:buSzPct val="120000"/>
            </a:pPr>
            <a:r>
              <a:rPr lang="en-US" sz="1400" dirty="0">
                <a:latin typeface="Arial" charset="0"/>
                <a:ea typeface="Arial" charset="0"/>
                <a:cs typeface="Arial" charset="0"/>
              </a:rPr>
              <a:t>Category 4 – Computers</a:t>
            </a:r>
          </a:p>
          <a:p>
            <a:pPr>
              <a:lnSpc>
                <a:spcPct val="150000"/>
              </a:lnSpc>
              <a:buClr>
                <a:srgbClr val="FFC000"/>
              </a:buClr>
              <a:buSzPct val="120000"/>
            </a:pPr>
            <a:r>
              <a:rPr lang="en-US" sz="1400" dirty="0">
                <a:latin typeface="Arial" charset="0"/>
                <a:ea typeface="Arial" charset="0"/>
                <a:cs typeface="Arial" charset="0"/>
              </a:rPr>
              <a:t>Category 5 – Part 1: Telecommunications</a:t>
            </a:r>
          </a:p>
          <a:p>
            <a:pPr>
              <a:lnSpc>
                <a:spcPct val="150000"/>
              </a:lnSpc>
              <a:buClr>
                <a:srgbClr val="FFC000"/>
              </a:buClr>
              <a:buSzPct val="120000"/>
            </a:pPr>
            <a:r>
              <a:rPr lang="en-US" sz="1400" dirty="0">
                <a:latin typeface="Arial" charset="0"/>
                <a:ea typeface="Arial" charset="0"/>
                <a:cs typeface="Arial" charset="0"/>
              </a:rPr>
              <a:t>	   Part 2: Information Security</a:t>
            </a:r>
          </a:p>
          <a:p>
            <a:pPr>
              <a:lnSpc>
                <a:spcPct val="150000"/>
              </a:lnSpc>
              <a:buClr>
                <a:srgbClr val="FFC000"/>
              </a:buClr>
              <a:buSzPct val="120000"/>
            </a:pPr>
            <a:r>
              <a:rPr lang="en-US" sz="1400" dirty="0">
                <a:latin typeface="Arial" charset="0"/>
                <a:ea typeface="Arial" charset="0"/>
                <a:cs typeface="Arial" charset="0"/>
              </a:rPr>
              <a:t>Category 6 – Sensors and Lasers</a:t>
            </a:r>
          </a:p>
          <a:p>
            <a:pPr>
              <a:lnSpc>
                <a:spcPct val="150000"/>
              </a:lnSpc>
              <a:buClr>
                <a:srgbClr val="FFC000"/>
              </a:buClr>
              <a:buSzPct val="120000"/>
            </a:pPr>
            <a:r>
              <a:rPr lang="en-US" sz="1400" dirty="0">
                <a:latin typeface="Arial" charset="0"/>
                <a:ea typeface="Arial" charset="0"/>
                <a:cs typeface="Arial" charset="0"/>
              </a:rPr>
              <a:t>Category 7 – Navigation and Avionics</a:t>
            </a:r>
          </a:p>
          <a:p>
            <a:pPr>
              <a:lnSpc>
                <a:spcPct val="150000"/>
              </a:lnSpc>
              <a:buClr>
                <a:srgbClr val="FFC000"/>
              </a:buClr>
              <a:buSzPct val="120000"/>
            </a:pPr>
            <a:r>
              <a:rPr lang="en-US" sz="1400" dirty="0">
                <a:latin typeface="Arial" charset="0"/>
                <a:ea typeface="Arial" charset="0"/>
                <a:cs typeface="Arial" charset="0"/>
              </a:rPr>
              <a:t>Category 8 – Marine</a:t>
            </a:r>
          </a:p>
          <a:p>
            <a:pPr>
              <a:lnSpc>
                <a:spcPct val="150000"/>
              </a:lnSpc>
              <a:buClr>
                <a:srgbClr val="FFC000"/>
              </a:buClr>
              <a:buSzPct val="120000"/>
            </a:pPr>
            <a:r>
              <a:rPr lang="en-US" sz="1400" dirty="0">
                <a:latin typeface="Arial" charset="0"/>
                <a:ea typeface="Arial" charset="0"/>
                <a:cs typeface="Arial" charset="0"/>
              </a:rPr>
              <a:t>Category 9 – Aerospace and Propulsion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10" name="TextBox 9">
            <a:extLst>
              <a:ext uri="{FF2B5EF4-FFF2-40B4-BE49-F238E27FC236}">
                <a16:creationId xmlns:a16="http://schemas.microsoft.com/office/drawing/2014/main" id="{B81CE9ED-C234-48CA-A455-DF9913F0320D}"/>
              </a:ext>
            </a:extLst>
          </p:cNvPr>
          <p:cNvSpPr txBox="1"/>
          <p:nvPr/>
        </p:nvSpPr>
        <p:spPr>
          <a:xfrm>
            <a:off x="6462322" y="1168512"/>
            <a:ext cx="5122874" cy="2252989"/>
          </a:xfrm>
          <a:prstGeom prst="rect">
            <a:avLst/>
          </a:prstGeom>
          <a:noFill/>
        </p:spPr>
        <p:txBody>
          <a:bodyPr wrap="square">
            <a:spAutoFit/>
          </a:bodyPr>
          <a:lstStyle/>
          <a:p>
            <a:pPr>
              <a:spcAft>
                <a:spcPts val="2400"/>
              </a:spcAft>
              <a:buClr>
                <a:srgbClr val="FFC000"/>
              </a:buClr>
              <a:buSzPct val="120000"/>
            </a:pPr>
            <a:r>
              <a:rPr lang="en-US" dirty="0">
                <a:latin typeface="Arial" charset="0"/>
                <a:ea typeface="Arial" charset="0"/>
                <a:cs typeface="Arial" charset="0"/>
              </a:rPr>
              <a:t>Five Product Groups</a:t>
            </a:r>
          </a:p>
          <a:p>
            <a:pPr>
              <a:lnSpc>
                <a:spcPct val="150000"/>
              </a:lnSpc>
              <a:buClr>
                <a:srgbClr val="FFC000"/>
              </a:buClr>
              <a:buSzPct val="120000"/>
            </a:pPr>
            <a:r>
              <a:rPr lang="en-US" sz="1400" dirty="0">
                <a:latin typeface="Arial" charset="0"/>
                <a:ea typeface="Arial" charset="0"/>
                <a:cs typeface="Arial" charset="0"/>
              </a:rPr>
              <a:t>Product Group A – Systems, Equipment, and Components</a:t>
            </a:r>
          </a:p>
          <a:p>
            <a:pPr>
              <a:lnSpc>
                <a:spcPct val="150000"/>
              </a:lnSpc>
              <a:buClr>
                <a:srgbClr val="FFC000"/>
              </a:buClr>
              <a:buSzPct val="120000"/>
            </a:pPr>
            <a:r>
              <a:rPr lang="en-US" sz="1400" dirty="0">
                <a:latin typeface="Arial" charset="0"/>
                <a:ea typeface="Arial" charset="0"/>
                <a:cs typeface="Arial" charset="0"/>
              </a:rPr>
              <a:t>Product Group B – Test, Inspection, and Production Equipment</a:t>
            </a:r>
          </a:p>
          <a:p>
            <a:pPr>
              <a:lnSpc>
                <a:spcPct val="150000"/>
              </a:lnSpc>
              <a:buClr>
                <a:srgbClr val="FFC000"/>
              </a:buClr>
              <a:buSzPct val="120000"/>
            </a:pPr>
            <a:r>
              <a:rPr lang="en-US" sz="1400" dirty="0">
                <a:latin typeface="Arial" charset="0"/>
                <a:ea typeface="Arial" charset="0"/>
                <a:cs typeface="Arial" charset="0"/>
              </a:rPr>
              <a:t>Product Group C – Material</a:t>
            </a:r>
          </a:p>
          <a:p>
            <a:pPr>
              <a:lnSpc>
                <a:spcPct val="150000"/>
              </a:lnSpc>
              <a:buClr>
                <a:srgbClr val="FFC000"/>
              </a:buClr>
              <a:buSzPct val="120000"/>
            </a:pPr>
            <a:r>
              <a:rPr lang="en-US" sz="1400" dirty="0">
                <a:latin typeface="Arial" charset="0"/>
                <a:ea typeface="Arial" charset="0"/>
                <a:cs typeface="Arial" charset="0"/>
              </a:rPr>
              <a:t>Product Group D – Software</a:t>
            </a:r>
          </a:p>
          <a:p>
            <a:pPr>
              <a:lnSpc>
                <a:spcPct val="150000"/>
              </a:lnSpc>
              <a:buClr>
                <a:srgbClr val="FFC000"/>
              </a:buClr>
              <a:buSzPct val="120000"/>
            </a:pPr>
            <a:r>
              <a:rPr lang="en-US" sz="1400" dirty="0">
                <a:latin typeface="Arial" charset="0"/>
                <a:ea typeface="Arial" charset="0"/>
                <a:cs typeface="Arial" charset="0"/>
              </a:rPr>
              <a:t>Product Group E – Technology</a:t>
            </a:r>
          </a:p>
        </p:txBody>
      </p:sp>
      <p:sp>
        <p:nvSpPr>
          <p:cNvPr id="11" name="TextBox 10">
            <a:extLst>
              <a:ext uri="{FF2B5EF4-FFF2-40B4-BE49-F238E27FC236}">
                <a16:creationId xmlns:a16="http://schemas.microsoft.com/office/drawing/2014/main" id="{AC1D8F21-BA9C-4888-ACAE-42C13680D5D8}"/>
              </a:ext>
            </a:extLst>
          </p:cNvPr>
          <p:cNvSpPr txBox="1"/>
          <p:nvPr/>
        </p:nvSpPr>
        <p:spPr>
          <a:xfrm>
            <a:off x="5490594" y="4162391"/>
            <a:ext cx="6094602" cy="1785104"/>
          </a:xfrm>
          <a:prstGeom prst="rect">
            <a:avLst/>
          </a:prstGeom>
          <a:noFill/>
          <a:ln w="28575">
            <a:solidFill>
              <a:schemeClr val="accent4"/>
            </a:solidFill>
          </a:ln>
        </p:spPr>
        <p:txBody>
          <a:bodyPr wrap="square">
            <a:spAutoFit/>
          </a:bodyPr>
          <a:lstStyle/>
          <a:p>
            <a:pPr>
              <a:spcAft>
                <a:spcPts val="2400"/>
              </a:spcAft>
              <a:buClr>
                <a:srgbClr val="FFC000"/>
              </a:buClr>
              <a:buSzPct val="120000"/>
            </a:pPr>
            <a:r>
              <a:rPr lang="en-US" dirty="0">
                <a:latin typeface="Arial" charset="0"/>
                <a:ea typeface="Arial" charset="0"/>
                <a:cs typeface="Arial" charset="0"/>
              </a:rPr>
              <a:t>Export Control Classification Number</a:t>
            </a:r>
          </a:p>
          <a:p>
            <a:pPr marL="285750" indent="-285750">
              <a:buClr>
                <a:srgbClr val="FFC000"/>
              </a:buClr>
              <a:buSzPct val="120000"/>
              <a:buFont typeface="Arial" panose="020B0604020202020204" pitchFamily="34" charset="0"/>
              <a:buChar char="•"/>
            </a:pPr>
            <a:r>
              <a:rPr lang="en-US" dirty="0"/>
              <a:t>E.g. 5A992.c</a:t>
            </a:r>
          </a:p>
          <a:p>
            <a:pPr marL="285750" indent="-285750">
              <a:buClr>
                <a:srgbClr val="FFC000"/>
              </a:buClr>
              <a:buSzPct val="120000"/>
              <a:buFont typeface="Arial" panose="020B0604020202020204" pitchFamily="34" charset="0"/>
              <a:buChar char="•"/>
            </a:pPr>
            <a:r>
              <a:rPr lang="en-US" dirty="0"/>
              <a:t>Describes item and indicates control</a:t>
            </a:r>
          </a:p>
          <a:p>
            <a:pPr marL="285750" indent="-285750">
              <a:buClr>
                <a:srgbClr val="FFC000"/>
              </a:buClr>
              <a:buSzPct val="120000"/>
              <a:buFont typeface="Arial" panose="020B0604020202020204" pitchFamily="34" charset="0"/>
              <a:buChar char="•"/>
            </a:pPr>
            <a:r>
              <a:rPr lang="en-US" dirty="0"/>
              <a:t>Items under Commerce jurisdiction but not on CCL are EAR99</a:t>
            </a:r>
          </a:p>
        </p:txBody>
      </p:sp>
    </p:spTree>
    <p:extLst>
      <p:ext uri="{BB962C8B-B14F-4D97-AF65-F5344CB8AC3E}">
        <p14:creationId xmlns:p14="http://schemas.microsoft.com/office/powerpoint/2010/main" val="3014550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2012</TotalTime>
  <Words>3979</Words>
  <Application>Microsoft Office PowerPoint</Application>
  <PresentationFormat>Widescreen</PresentationFormat>
  <Paragraphs>451</Paragraphs>
  <Slides>51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Century Gothic</vt:lpstr>
      <vt:lpstr>Helvetica</vt:lpstr>
      <vt:lpstr>Open Sans</vt:lpstr>
      <vt:lpstr>Wingdings</vt:lpstr>
      <vt:lpstr>Mesh</vt:lpstr>
      <vt:lpstr>PowerPoint Presentation</vt:lpstr>
      <vt:lpstr>Export control regulations  and their application</vt:lpstr>
      <vt:lpstr>EXPORT CONTROL REGULATIONS </vt:lpstr>
      <vt:lpstr>What is the intent of the export control laws? </vt:lpstr>
      <vt:lpstr>What constitutes an Export?</vt:lpstr>
      <vt:lpstr>Deemed Exports</vt:lpstr>
      <vt:lpstr>When Export controls may apply </vt:lpstr>
      <vt:lpstr>When Export Controls May apply </vt:lpstr>
      <vt:lpstr>EAR Controlled: Commerce control list (CCL)</vt:lpstr>
      <vt:lpstr>EAR: Examples of dual-use items</vt:lpstr>
      <vt:lpstr>ITAR: U.S. Munitions List (USML)</vt:lpstr>
      <vt:lpstr>Areas of concern</vt:lpstr>
      <vt:lpstr>What You Need to Look For . . . </vt:lpstr>
      <vt:lpstr>drones</vt:lpstr>
      <vt:lpstr>International visitors</vt:lpstr>
      <vt:lpstr>Restricted universities</vt:lpstr>
      <vt:lpstr>Countries of particular concern</vt:lpstr>
      <vt:lpstr>All SIU System employees, SIUE faculty and staff, SIUC faculty and staff, SIU School of Medicine faculty and staff that travel to the designated foreign countries.     All SIU travel to the below countries WILL REQUIRE that an Informational Technology Services clean laptop be used during SIU business travel to those countries.  </vt:lpstr>
      <vt:lpstr>International TRAVEL TIPS for high-risk countries</vt:lpstr>
      <vt:lpstr>International TRAVEL TIPS for high-risk countries</vt:lpstr>
      <vt:lpstr>International TRAVEL TIPS for high-risk countries</vt:lpstr>
      <vt:lpstr>What is being Targeted?</vt:lpstr>
      <vt:lpstr>Methods Used to Target Technology</vt:lpstr>
      <vt:lpstr>Evolving Threats and Tradecraft</vt:lpstr>
      <vt:lpstr>Words/Phrases to Look for in Research</vt:lpstr>
      <vt:lpstr>Export control exclusions</vt:lpstr>
      <vt:lpstr>Export Controls &amp; University Research</vt:lpstr>
      <vt:lpstr>The Fundamental Research Exclusion</vt:lpstr>
      <vt:lpstr>The Fundamental Research Exclusion</vt:lpstr>
      <vt:lpstr>Application to  university research</vt:lpstr>
      <vt:lpstr>When Export Controls may apply to your research</vt:lpstr>
      <vt:lpstr>When Export Controls may apply to your research (continued)</vt:lpstr>
      <vt:lpstr>When Export Controls may apply to your research (continued)</vt:lpstr>
      <vt:lpstr>When Export Controls may apply to your research (continued)</vt:lpstr>
      <vt:lpstr>Export control  decision tree</vt:lpstr>
      <vt:lpstr>PowerPoint Presentation</vt:lpstr>
      <vt:lpstr>Is it Fundamental Research? </vt:lpstr>
      <vt:lpstr>Is it Fundamental Research? </vt:lpstr>
      <vt:lpstr>PowerPoint Presentation</vt:lpstr>
      <vt:lpstr>Manufacturer Classification</vt:lpstr>
      <vt:lpstr>PowerPoint Presentation</vt:lpstr>
      <vt:lpstr>Classification </vt:lpstr>
      <vt:lpstr>Violations and penalties</vt:lpstr>
      <vt:lpstr>Penalties for Noncompliance</vt:lpstr>
      <vt:lpstr>Ucla adjunct professor sentenced</vt:lpstr>
      <vt:lpstr>Harvard professor indicted</vt:lpstr>
      <vt:lpstr>Iowa state graduate student sentenced</vt:lpstr>
      <vt:lpstr>Roles and responsibilities</vt:lpstr>
      <vt:lpstr>How do you help ensure the University is compliant with Export Controls?</vt:lpstr>
      <vt:lpstr>Summary</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Dappert, Carol</dc:creator>
  <cp:lastModifiedBy>Brenda Martin</cp:lastModifiedBy>
  <cp:revision>119</cp:revision>
  <dcterms:created xsi:type="dcterms:W3CDTF">2019-03-06T19:25:06Z</dcterms:created>
  <dcterms:modified xsi:type="dcterms:W3CDTF">2022-08-31T17:48:17Z</dcterms:modified>
</cp:coreProperties>
</file>