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4"/>
  </p:notesMasterIdLst>
  <p:sldIdLst>
    <p:sldId id="270" r:id="rId2"/>
    <p:sldId id="282" r:id="rId3"/>
    <p:sldId id="275" r:id="rId4"/>
    <p:sldId id="276" r:id="rId5"/>
    <p:sldId id="280" r:id="rId6"/>
    <p:sldId id="281" r:id="rId7"/>
    <p:sldId id="283" r:id="rId8"/>
    <p:sldId id="290" r:id="rId9"/>
    <p:sldId id="291" r:id="rId10"/>
    <p:sldId id="284" r:id="rId11"/>
    <p:sldId id="277" r:id="rId12"/>
    <p:sldId id="272" r:id="rId13"/>
    <p:sldId id="273" r:id="rId14"/>
    <p:sldId id="274" r:id="rId15"/>
    <p:sldId id="278" r:id="rId16"/>
    <p:sldId id="279" r:id="rId17"/>
    <p:sldId id="286" r:id="rId18"/>
    <p:sldId id="285" r:id="rId19"/>
    <p:sldId id="287" r:id="rId20"/>
    <p:sldId id="288" r:id="rId21"/>
    <p:sldId id="289" r:id="rId22"/>
    <p:sldId id="29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882" y="1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41F43D-AA43-4C64-9748-76FA074E6ED1}" type="datetimeFigureOut">
              <a:rPr lang="en-US" smtClean="0"/>
              <a:t>10/18/2017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00C081-71FE-437A-99A2-DA83696914BC}" type="slidenum">
              <a:rPr lang="en-US" smtClean="0"/>
              <a:t>‹#›</a:t>
            </a:fld>
            <a:endParaRPr lang="en-US"/>
          </a:p>
        </p:txBody>
      </p:sp>
    </p:spTree>
    <p:extLst>
      <p:ext uri="{BB962C8B-B14F-4D97-AF65-F5344CB8AC3E}">
        <p14:creationId xmlns:p14="http://schemas.microsoft.com/office/powerpoint/2010/main" val="251945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a:t>
            </a:fld>
            <a:endParaRPr lang="en-US"/>
          </a:p>
        </p:txBody>
      </p:sp>
    </p:spTree>
    <p:extLst>
      <p:ext uri="{BB962C8B-B14F-4D97-AF65-F5344CB8AC3E}">
        <p14:creationId xmlns:p14="http://schemas.microsoft.com/office/powerpoint/2010/main" val="29953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10</a:t>
            </a:fld>
            <a:endParaRPr lang="en-US"/>
          </a:p>
        </p:txBody>
      </p:sp>
    </p:spTree>
    <p:extLst>
      <p:ext uri="{BB962C8B-B14F-4D97-AF65-F5344CB8AC3E}">
        <p14:creationId xmlns:p14="http://schemas.microsoft.com/office/powerpoint/2010/main" val="1099603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11</a:t>
            </a:fld>
            <a:endParaRPr lang="en-US"/>
          </a:p>
        </p:txBody>
      </p:sp>
    </p:spTree>
    <p:extLst>
      <p:ext uri="{BB962C8B-B14F-4D97-AF65-F5344CB8AC3E}">
        <p14:creationId xmlns:p14="http://schemas.microsoft.com/office/powerpoint/2010/main" val="82980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12</a:t>
            </a:fld>
            <a:endParaRPr lang="en-US"/>
          </a:p>
        </p:txBody>
      </p:sp>
    </p:spTree>
    <p:extLst>
      <p:ext uri="{BB962C8B-B14F-4D97-AF65-F5344CB8AC3E}">
        <p14:creationId xmlns:p14="http://schemas.microsoft.com/office/powerpoint/2010/main" val="360599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13</a:t>
            </a:fld>
            <a:endParaRPr lang="en-US"/>
          </a:p>
        </p:txBody>
      </p:sp>
    </p:spTree>
    <p:extLst>
      <p:ext uri="{BB962C8B-B14F-4D97-AF65-F5344CB8AC3E}">
        <p14:creationId xmlns:p14="http://schemas.microsoft.com/office/powerpoint/2010/main" val="236789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14</a:t>
            </a:fld>
            <a:endParaRPr lang="en-US"/>
          </a:p>
        </p:txBody>
      </p:sp>
    </p:spTree>
    <p:extLst>
      <p:ext uri="{BB962C8B-B14F-4D97-AF65-F5344CB8AC3E}">
        <p14:creationId xmlns:p14="http://schemas.microsoft.com/office/powerpoint/2010/main" val="397064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15</a:t>
            </a:fld>
            <a:endParaRPr lang="en-US"/>
          </a:p>
        </p:txBody>
      </p:sp>
    </p:spTree>
    <p:extLst>
      <p:ext uri="{BB962C8B-B14F-4D97-AF65-F5344CB8AC3E}">
        <p14:creationId xmlns:p14="http://schemas.microsoft.com/office/powerpoint/2010/main" val="366253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16</a:t>
            </a:fld>
            <a:endParaRPr lang="en-US"/>
          </a:p>
        </p:txBody>
      </p:sp>
    </p:spTree>
    <p:extLst>
      <p:ext uri="{BB962C8B-B14F-4D97-AF65-F5344CB8AC3E}">
        <p14:creationId xmlns:p14="http://schemas.microsoft.com/office/powerpoint/2010/main" val="143193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17</a:t>
            </a:fld>
            <a:endParaRPr lang="en-US"/>
          </a:p>
        </p:txBody>
      </p:sp>
    </p:spTree>
    <p:extLst>
      <p:ext uri="{BB962C8B-B14F-4D97-AF65-F5344CB8AC3E}">
        <p14:creationId xmlns:p14="http://schemas.microsoft.com/office/powerpoint/2010/main" val="176209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18</a:t>
            </a:fld>
            <a:endParaRPr lang="en-US"/>
          </a:p>
        </p:txBody>
      </p:sp>
    </p:spTree>
    <p:extLst>
      <p:ext uri="{BB962C8B-B14F-4D97-AF65-F5344CB8AC3E}">
        <p14:creationId xmlns:p14="http://schemas.microsoft.com/office/powerpoint/2010/main" val="95835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19</a:t>
            </a:fld>
            <a:endParaRPr lang="en-US"/>
          </a:p>
        </p:txBody>
      </p:sp>
    </p:spTree>
    <p:extLst>
      <p:ext uri="{BB962C8B-B14F-4D97-AF65-F5344CB8AC3E}">
        <p14:creationId xmlns:p14="http://schemas.microsoft.com/office/powerpoint/2010/main" val="335620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2</a:t>
            </a:fld>
            <a:endParaRPr lang="en-US"/>
          </a:p>
        </p:txBody>
      </p:sp>
    </p:spTree>
    <p:extLst>
      <p:ext uri="{BB962C8B-B14F-4D97-AF65-F5344CB8AC3E}">
        <p14:creationId xmlns:p14="http://schemas.microsoft.com/office/powerpoint/2010/main" val="3870335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20</a:t>
            </a:fld>
            <a:endParaRPr lang="en-US"/>
          </a:p>
        </p:txBody>
      </p:sp>
    </p:spTree>
    <p:extLst>
      <p:ext uri="{BB962C8B-B14F-4D97-AF65-F5344CB8AC3E}">
        <p14:creationId xmlns:p14="http://schemas.microsoft.com/office/powerpoint/2010/main" val="66948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21</a:t>
            </a:fld>
            <a:endParaRPr lang="en-US"/>
          </a:p>
        </p:txBody>
      </p:sp>
    </p:spTree>
    <p:extLst>
      <p:ext uri="{BB962C8B-B14F-4D97-AF65-F5344CB8AC3E}">
        <p14:creationId xmlns:p14="http://schemas.microsoft.com/office/powerpoint/2010/main" val="161260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22</a:t>
            </a:fld>
            <a:endParaRPr lang="en-US"/>
          </a:p>
        </p:txBody>
      </p:sp>
    </p:spTree>
    <p:extLst>
      <p:ext uri="{BB962C8B-B14F-4D97-AF65-F5344CB8AC3E}">
        <p14:creationId xmlns:p14="http://schemas.microsoft.com/office/powerpoint/2010/main" val="156186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3</a:t>
            </a:fld>
            <a:endParaRPr lang="en-US"/>
          </a:p>
        </p:txBody>
      </p:sp>
    </p:spTree>
    <p:extLst>
      <p:ext uri="{BB962C8B-B14F-4D97-AF65-F5344CB8AC3E}">
        <p14:creationId xmlns:p14="http://schemas.microsoft.com/office/powerpoint/2010/main" val="338713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4</a:t>
            </a:fld>
            <a:endParaRPr lang="en-US"/>
          </a:p>
        </p:txBody>
      </p:sp>
    </p:spTree>
    <p:extLst>
      <p:ext uri="{BB962C8B-B14F-4D97-AF65-F5344CB8AC3E}">
        <p14:creationId xmlns:p14="http://schemas.microsoft.com/office/powerpoint/2010/main" val="99860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5</a:t>
            </a:fld>
            <a:endParaRPr lang="en-US"/>
          </a:p>
        </p:txBody>
      </p:sp>
    </p:spTree>
    <p:extLst>
      <p:ext uri="{BB962C8B-B14F-4D97-AF65-F5344CB8AC3E}">
        <p14:creationId xmlns:p14="http://schemas.microsoft.com/office/powerpoint/2010/main" val="310512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6</a:t>
            </a:fld>
            <a:endParaRPr lang="en-US"/>
          </a:p>
        </p:txBody>
      </p:sp>
    </p:spTree>
    <p:extLst>
      <p:ext uri="{BB962C8B-B14F-4D97-AF65-F5344CB8AC3E}">
        <p14:creationId xmlns:p14="http://schemas.microsoft.com/office/powerpoint/2010/main" val="335400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7</a:t>
            </a:fld>
            <a:endParaRPr lang="en-US"/>
          </a:p>
        </p:txBody>
      </p:sp>
    </p:spTree>
    <p:extLst>
      <p:ext uri="{BB962C8B-B14F-4D97-AF65-F5344CB8AC3E}">
        <p14:creationId xmlns:p14="http://schemas.microsoft.com/office/powerpoint/2010/main" val="336941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8</a:t>
            </a:fld>
            <a:endParaRPr lang="en-US"/>
          </a:p>
        </p:txBody>
      </p:sp>
    </p:spTree>
    <p:extLst>
      <p:ext uri="{BB962C8B-B14F-4D97-AF65-F5344CB8AC3E}">
        <p14:creationId xmlns:p14="http://schemas.microsoft.com/office/powerpoint/2010/main" val="94642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C081-71FE-437A-99A2-DA83696914BC}" type="slidenum">
              <a:rPr lang="en-US" smtClean="0"/>
              <a:t>9</a:t>
            </a:fld>
            <a:endParaRPr lang="en-US"/>
          </a:p>
        </p:txBody>
      </p:sp>
    </p:spTree>
    <p:extLst>
      <p:ext uri="{BB962C8B-B14F-4D97-AF65-F5344CB8AC3E}">
        <p14:creationId xmlns:p14="http://schemas.microsoft.com/office/powerpoint/2010/main" val="227779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B768D7-A2D4-4A98-B4A8-E31EE908457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406870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768D7-A2D4-4A98-B4A8-E31EE908457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114405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768D7-A2D4-4A98-B4A8-E31EE908457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833538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768D7-A2D4-4A98-B4A8-E31EE908457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5EBE-F6EB-48B9-A843-E8679EDF746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675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768D7-A2D4-4A98-B4A8-E31EE908457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164347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B768D7-A2D4-4A98-B4A8-E31EE908457B}"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181960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B768D7-A2D4-4A98-B4A8-E31EE908457B}"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119070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B768D7-A2D4-4A98-B4A8-E31EE908457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3531415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B768D7-A2D4-4A98-B4A8-E31EE908457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218565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B768D7-A2D4-4A98-B4A8-E31EE908457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90295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768D7-A2D4-4A98-B4A8-E31EE908457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221603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B768D7-A2D4-4A98-B4A8-E31EE908457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182374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B768D7-A2D4-4A98-B4A8-E31EE908457B}"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233421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B768D7-A2D4-4A98-B4A8-E31EE908457B}"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154259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768D7-A2D4-4A98-B4A8-E31EE908457B}"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308344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768D7-A2D4-4A98-B4A8-E31EE908457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322593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768D7-A2D4-4A98-B4A8-E31EE908457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5EBE-F6EB-48B9-A843-E8679EDF746E}" type="slidenum">
              <a:rPr lang="en-US" smtClean="0"/>
              <a:t>‹#›</a:t>
            </a:fld>
            <a:endParaRPr lang="en-US"/>
          </a:p>
        </p:txBody>
      </p:sp>
    </p:spTree>
    <p:extLst>
      <p:ext uri="{BB962C8B-B14F-4D97-AF65-F5344CB8AC3E}">
        <p14:creationId xmlns:p14="http://schemas.microsoft.com/office/powerpoint/2010/main" val="335699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7B768D7-A2D4-4A98-B4A8-E31EE908457B}" type="datetimeFigureOut">
              <a:rPr lang="en-US" smtClean="0"/>
              <a:t>10/18/2017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D5A5EBE-F6EB-48B9-A843-E8679EDF746E}" type="slidenum">
              <a:rPr lang="en-US" smtClean="0"/>
              <a:t>‹#›</a:t>
            </a:fld>
            <a:endParaRPr lang="en-US"/>
          </a:p>
        </p:txBody>
      </p:sp>
    </p:spTree>
    <p:extLst>
      <p:ext uri="{BB962C8B-B14F-4D97-AF65-F5344CB8AC3E}">
        <p14:creationId xmlns:p14="http://schemas.microsoft.com/office/powerpoint/2010/main" val="460934738"/>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tiff"/><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tiff"/><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3403" y="491067"/>
            <a:ext cx="10913531" cy="2082801"/>
          </a:xfrm>
          <a:ln>
            <a:noFill/>
          </a:ln>
        </p:spPr>
        <p:txBody>
          <a:bodyPr>
            <a:normAutofit/>
          </a:bodyPr>
          <a:lstStyle/>
          <a:p>
            <a:pPr>
              <a:lnSpc>
                <a:spcPct val="110000"/>
              </a:lnSpc>
              <a:spcBef>
                <a:spcPts val="0"/>
              </a:spcBef>
              <a:spcAft>
                <a:spcPts val="0"/>
              </a:spcAft>
            </a:pPr>
            <a:r>
              <a:rPr lang="en-US" sz="3600" b="1" dirty="0" smtClean="0">
                <a:effectLst/>
              </a:rPr>
              <a:t>State </a:t>
            </a:r>
            <a:r>
              <a:rPr lang="en-US" sz="3600" b="1" dirty="0">
                <a:effectLst/>
              </a:rPr>
              <a:t>of the System </a:t>
            </a:r>
            <a:r>
              <a:rPr lang="en-US" sz="3600" b="1" dirty="0" smtClean="0">
                <a:effectLst/>
              </a:rPr>
              <a:t>Address </a:t>
            </a:r>
          </a:p>
          <a:p>
            <a:pPr>
              <a:lnSpc>
                <a:spcPct val="110000"/>
              </a:lnSpc>
              <a:spcBef>
                <a:spcPts val="0"/>
              </a:spcBef>
              <a:spcAft>
                <a:spcPts val="0"/>
              </a:spcAft>
            </a:pPr>
            <a:r>
              <a:rPr lang="en-US" sz="3600" b="1" dirty="0" smtClean="0">
                <a:effectLst/>
              </a:rPr>
              <a:t>Randy J. Dunn, President</a:t>
            </a:r>
          </a:p>
          <a:p>
            <a:pPr>
              <a:lnSpc>
                <a:spcPct val="110000"/>
              </a:lnSpc>
              <a:spcBef>
                <a:spcPts val="0"/>
              </a:spcBef>
              <a:spcAft>
                <a:spcPts val="0"/>
              </a:spcAft>
            </a:pPr>
            <a:r>
              <a:rPr lang="en-US" sz="3600" b="1" dirty="0" smtClean="0">
                <a:effectLst/>
              </a:rPr>
              <a:t>October 2016</a:t>
            </a:r>
          </a:p>
          <a:p>
            <a:pPr>
              <a:lnSpc>
                <a:spcPct val="110000"/>
              </a:lnSpc>
              <a:spcBef>
                <a:spcPts val="0"/>
              </a:spcBef>
              <a:spcAft>
                <a:spcPts val="0"/>
              </a:spcAft>
            </a:pPr>
            <a:endParaRPr lang="en-US" sz="3000" dirty="0"/>
          </a:p>
          <a:p>
            <a:pPr>
              <a:lnSpc>
                <a:spcPct val="110000"/>
              </a:lnSpc>
              <a:spcBef>
                <a:spcPts val="0"/>
              </a:spcBef>
              <a:spcAft>
                <a:spcPts val="0"/>
              </a:spcAft>
            </a:pPr>
            <a:endParaRPr lang="en-US" sz="3000" dirty="0" smtClean="0"/>
          </a:p>
        </p:txBody>
      </p:sp>
      <p:pic>
        <p:nvPicPr>
          <p:cNvPr id="4" name="Picture 3"/>
          <p:cNvPicPr>
            <a:picLocks noChangeAspect="1"/>
          </p:cNvPicPr>
          <p:nvPr/>
        </p:nvPicPr>
        <p:blipFill>
          <a:blip r:embed="rId3"/>
          <a:stretch>
            <a:fillRect/>
          </a:stretch>
        </p:blipFill>
        <p:spPr>
          <a:xfrm>
            <a:off x="1774850" y="635001"/>
            <a:ext cx="2416152" cy="1320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671235"/>
            <a:ext cx="4436534" cy="2218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911" y="2658532"/>
            <a:ext cx="3345326" cy="2226733"/>
          </a:xfrm>
          <a:prstGeom prst="rect">
            <a:avLst/>
          </a:prstGeom>
        </p:spPr>
      </p:pic>
      <p:pic>
        <p:nvPicPr>
          <p:cNvPr id="1026" name="Picture 2" descr="Southern Illinois University Edwardsvill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843" y="5440712"/>
            <a:ext cx="2414826" cy="725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U School of Medic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2202" y="5431598"/>
            <a:ext cx="4573382" cy="6559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587" y="2633134"/>
            <a:ext cx="3397269" cy="2260599"/>
          </a:xfrm>
          <a:prstGeom prst="rect">
            <a:avLst/>
          </a:prstGeom>
        </p:spPr>
      </p:pic>
      <p:pic>
        <p:nvPicPr>
          <p:cNvPr id="1032" name="Picture 8" descr="http://webstandards.siu.edu/_common/images/SIU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453" y="5419148"/>
            <a:ext cx="2529557" cy="73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3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47910" y="0"/>
            <a:ext cx="10437223" cy="1752600"/>
          </a:xfrm>
        </p:spPr>
        <p:txBody>
          <a:bodyPr>
            <a:normAutofit/>
          </a:bodyPr>
          <a:lstStyle/>
          <a:p>
            <a:r>
              <a:rPr lang="en-US" sz="3600" b="1" u="sng" dirty="0" smtClean="0">
                <a:effectLst/>
              </a:rPr>
              <a:t>What Defines A Strategic Response?</a:t>
            </a:r>
            <a:endParaRPr lang="en-US" sz="3600" b="1" u="sng" dirty="0">
              <a:effectLst/>
            </a:endParaRPr>
          </a:p>
        </p:txBody>
      </p:sp>
      <p:sp>
        <p:nvSpPr>
          <p:cNvPr id="6" name="Text Placeholder 5"/>
          <p:cNvSpPr>
            <a:spLocks noGrp="1"/>
          </p:cNvSpPr>
          <p:nvPr>
            <p:ph type="body" sz="half" idx="4294967295"/>
          </p:nvPr>
        </p:nvSpPr>
        <p:spPr>
          <a:xfrm>
            <a:off x="2125134" y="1731797"/>
            <a:ext cx="9906001" cy="4625975"/>
          </a:xfrm>
        </p:spPr>
        <p:txBody>
          <a:bodyPr>
            <a:normAutofit fontScale="85000" lnSpcReduction="10000"/>
          </a:bodyPr>
          <a:lstStyle/>
          <a:p>
            <a:pPr marL="457200" indent="-457200">
              <a:buFont typeface="Wingdings" panose="05000000000000000000" pitchFamily="2" charset="2"/>
              <a:buChar char="Ø"/>
            </a:pPr>
            <a:r>
              <a:rPr lang="en-US" sz="3900" dirty="0" smtClean="0"/>
              <a:t>Based On A Vision </a:t>
            </a:r>
            <a:r>
              <a:rPr lang="en-US" sz="3900" dirty="0"/>
              <a:t>O</a:t>
            </a:r>
            <a:r>
              <a:rPr lang="en-US" sz="3900" dirty="0" smtClean="0"/>
              <a:t>f </a:t>
            </a:r>
            <a:r>
              <a:rPr lang="en-US" sz="3900" dirty="0"/>
              <a:t>T</a:t>
            </a:r>
            <a:r>
              <a:rPr lang="en-US" sz="3900" dirty="0" smtClean="0"/>
              <a:t>he External Environment</a:t>
            </a:r>
          </a:p>
          <a:p>
            <a:pPr marL="0" indent="0">
              <a:buNone/>
            </a:pPr>
            <a:endParaRPr lang="en-US" sz="3900" dirty="0" smtClean="0"/>
          </a:p>
          <a:p>
            <a:pPr marL="457200" indent="-457200">
              <a:buFont typeface="Wingdings" panose="05000000000000000000" pitchFamily="2" charset="2"/>
              <a:buChar char="Ø"/>
            </a:pPr>
            <a:r>
              <a:rPr lang="en-US" sz="3900" dirty="0" smtClean="0"/>
              <a:t>Looks At Organizational Structures, Resource Allocation, Human Talent, &amp; New Technologies Of </a:t>
            </a:r>
            <a:r>
              <a:rPr lang="en-US" sz="3900" dirty="0"/>
              <a:t>T</a:t>
            </a:r>
            <a:r>
              <a:rPr lang="en-US" sz="3900" dirty="0" smtClean="0"/>
              <a:t>he Internal Environment</a:t>
            </a:r>
          </a:p>
          <a:p>
            <a:pPr marL="0" indent="0">
              <a:buNone/>
            </a:pPr>
            <a:endParaRPr lang="en-US" sz="3900" dirty="0" smtClean="0"/>
          </a:p>
          <a:p>
            <a:pPr marL="457200" indent="-457200">
              <a:buFont typeface="Wingdings" panose="05000000000000000000" pitchFamily="2" charset="2"/>
              <a:buChar char="Ø"/>
            </a:pPr>
            <a:r>
              <a:rPr lang="en-US" sz="3900" dirty="0" smtClean="0"/>
              <a:t>Components Must Relate Conceptually:  The “Strategy Wheel”</a:t>
            </a:r>
          </a:p>
          <a:p>
            <a:pPr marL="0" indent="0">
              <a:buNone/>
            </a:pPr>
            <a:endParaRPr lang="en-US" sz="3900" dirty="0" smtClean="0"/>
          </a:p>
          <a:p>
            <a:pPr marL="457200" indent="-457200" algn="l">
              <a:buFont typeface="Wingdings" panose="05000000000000000000" pitchFamily="2" charset="2"/>
              <a:buChar char="Ø"/>
            </a:pP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094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2816981" y="823117"/>
            <a:ext cx="5180802" cy="5353979"/>
          </a:xfrm>
          <a:prstGeom prst="rect">
            <a:avLst/>
          </a:prstGeom>
        </p:spPr>
      </p:pic>
      <p:sp>
        <p:nvSpPr>
          <p:cNvPr id="12" name="TextBox 11"/>
          <p:cNvSpPr txBox="1"/>
          <p:nvPr/>
        </p:nvSpPr>
        <p:spPr>
          <a:xfrm>
            <a:off x="7981404" y="1523758"/>
            <a:ext cx="2290355" cy="369332"/>
          </a:xfrm>
          <a:prstGeom prst="rect">
            <a:avLst/>
          </a:prstGeom>
          <a:solidFill>
            <a:schemeClr val="tx1"/>
          </a:solidFill>
        </p:spPr>
        <p:txBody>
          <a:bodyPr wrap="square" rtlCol="0">
            <a:spAutoFit/>
          </a:bodyPr>
          <a:lstStyle/>
          <a:p>
            <a:r>
              <a:rPr lang="en-US" dirty="0" smtClean="0">
                <a:solidFill>
                  <a:schemeClr val="bg1"/>
                </a:solidFill>
              </a:rPr>
              <a:t>Students &amp; Programs</a:t>
            </a:r>
            <a:endParaRPr lang="en-US" dirty="0">
              <a:solidFill>
                <a:schemeClr val="bg1"/>
              </a:solidFill>
            </a:endParaRPr>
          </a:p>
        </p:txBody>
      </p:sp>
      <p:sp>
        <p:nvSpPr>
          <p:cNvPr id="13" name="TextBox 12"/>
          <p:cNvSpPr txBox="1"/>
          <p:nvPr/>
        </p:nvSpPr>
        <p:spPr>
          <a:xfrm>
            <a:off x="7941493" y="2400663"/>
            <a:ext cx="2843348" cy="369332"/>
          </a:xfrm>
          <a:prstGeom prst="rect">
            <a:avLst/>
          </a:prstGeom>
          <a:solidFill>
            <a:schemeClr val="tx1"/>
          </a:solidFill>
        </p:spPr>
        <p:txBody>
          <a:bodyPr wrap="square" rtlCol="0">
            <a:spAutoFit/>
          </a:bodyPr>
          <a:lstStyle/>
          <a:p>
            <a:r>
              <a:rPr lang="en-US" dirty="0" smtClean="0">
                <a:solidFill>
                  <a:schemeClr val="bg1"/>
                </a:solidFill>
              </a:rPr>
              <a:t>Operations &amp; Organization</a:t>
            </a:r>
            <a:endParaRPr lang="en-US" dirty="0">
              <a:solidFill>
                <a:schemeClr val="bg1"/>
              </a:solidFill>
            </a:endParaRPr>
          </a:p>
        </p:txBody>
      </p:sp>
      <p:sp>
        <p:nvSpPr>
          <p:cNvPr id="14" name="TextBox 13"/>
          <p:cNvSpPr txBox="1"/>
          <p:nvPr/>
        </p:nvSpPr>
        <p:spPr>
          <a:xfrm>
            <a:off x="7985034" y="3331028"/>
            <a:ext cx="2111829" cy="369332"/>
          </a:xfrm>
          <a:prstGeom prst="rect">
            <a:avLst/>
          </a:prstGeom>
          <a:solidFill>
            <a:schemeClr val="tx1"/>
          </a:solidFill>
        </p:spPr>
        <p:txBody>
          <a:bodyPr wrap="square" rtlCol="0">
            <a:spAutoFit/>
          </a:bodyPr>
          <a:lstStyle/>
          <a:p>
            <a:r>
              <a:rPr lang="en-US" dirty="0" smtClean="0">
                <a:solidFill>
                  <a:schemeClr val="bg1"/>
                </a:solidFill>
              </a:rPr>
              <a:t>Mission &amp; Purpose</a:t>
            </a:r>
            <a:endParaRPr lang="en-US" dirty="0">
              <a:solidFill>
                <a:schemeClr val="bg1"/>
              </a:solidFill>
            </a:endParaRPr>
          </a:p>
        </p:txBody>
      </p:sp>
      <p:sp>
        <p:nvSpPr>
          <p:cNvPr id="15" name="TextBox 14"/>
          <p:cNvSpPr txBox="1"/>
          <p:nvPr/>
        </p:nvSpPr>
        <p:spPr>
          <a:xfrm>
            <a:off x="7951409" y="4210836"/>
            <a:ext cx="2399212" cy="369332"/>
          </a:xfrm>
          <a:prstGeom prst="rect">
            <a:avLst/>
          </a:prstGeom>
          <a:solidFill>
            <a:schemeClr val="tx1"/>
          </a:solidFill>
        </p:spPr>
        <p:txBody>
          <a:bodyPr wrap="square" rtlCol="0">
            <a:spAutoFit/>
          </a:bodyPr>
          <a:lstStyle/>
          <a:p>
            <a:r>
              <a:rPr lang="en-US" dirty="0" smtClean="0">
                <a:solidFill>
                  <a:schemeClr val="bg1"/>
                </a:solidFill>
              </a:rPr>
              <a:t>Identity &amp; Reputation</a:t>
            </a:r>
            <a:endParaRPr lang="en-US" dirty="0">
              <a:solidFill>
                <a:schemeClr val="bg1"/>
              </a:solidFill>
            </a:endParaRPr>
          </a:p>
        </p:txBody>
      </p:sp>
      <p:sp>
        <p:nvSpPr>
          <p:cNvPr id="18" name="TextBox 17"/>
          <p:cNvSpPr txBox="1"/>
          <p:nvPr/>
        </p:nvSpPr>
        <p:spPr>
          <a:xfrm>
            <a:off x="7951651" y="5159343"/>
            <a:ext cx="3095898" cy="369332"/>
          </a:xfrm>
          <a:prstGeom prst="rect">
            <a:avLst/>
          </a:prstGeom>
          <a:solidFill>
            <a:schemeClr val="tx1"/>
          </a:solidFill>
        </p:spPr>
        <p:txBody>
          <a:bodyPr wrap="square" rtlCol="0">
            <a:spAutoFit/>
          </a:bodyPr>
          <a:lstStyle/>
          <a:p>
            <a:r>
              <a:rPr lang="en-US" dirty="0" smtClean="0">
                <a:solidFill>
                  <a:schemeClr val="bg1"/>
                </a:solidFill>
              </a:rPr>
              <a:t>Human Capital &amp; Innovation</a:t>
            </a:r>
            <a:endParaRPr lang="en-US" dirty="0">
              <a:solidFill>
                <a:schemeClr val="bg1"/>
              </a:solidFill>
            </a:endParaRPr>
          </a:p>
        </p:txBody>
      </p:sp>
    </p:spTree>
    <p:extLst>
      <p:ext uri="{BB962C8B-B14F-4D97-AF65-F5344CB8AC3E}">
        <p14:creationId xmlns:p14="http://schemas.microsoft.com/office/powerpoint/2010/main" val="4084339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7177" y="0"/>
            <a:ext cx="10093235" cy="1752600"/>
          </a:xfrm>
        </p:spPr>
        <p:txBody>
          <a:bodyPr>
            <a:normAutofit/>
          </a:bodyPr>
          <a:lstStyle/>
          <a:p>
            <a:r>
              <a:rPr lang="en-US" b="1" u="sng" dirty="0" smtClean="0"/>
              <a:t>Mission &amp; Purpose</a:t>
            </a:r>
            <a:endParaRPr lang="en-US" b="1" u="sng" dirty="0"/>
          </a:p>
        </p:txBody>
      </p:sp>
      <p:sp>
        <p:nvSpPr>
          <p:cNvPr id="6" name="Text Placeholder 5"/>
          <p:cNvSpPr>
            <a:spLocks noGrp="1"/>
          </p:cNvSpPr>
          <p:nvPr>
            <p:ph type="body" sz="half" idx="4294967295"/>
          </p:nvPr>
        </p:nvSpPr>
        <p:spPr>
          <a:xfrm>
            <a:off x="2700867" y="1960398"/>
            <a:ext cx="9144000" cy="4625975"/>
          </a:xfrm>
        </p:spPr>
        <p:txBody>
          <a:bodyPr>
            <a:normAutofit/>
          </a:bodyPr>
          <a:lstStyle/>
          <a:p>
            <a:pPr marL="457200" indent="-457200" algn="l">
              <a:buFont typeface="Wingdings" panose="05000000000000000000" pitchFamily="2" charset="2"/>
              <a:buChar char="Ø"/>
            </a:pPr>
            <a:r>
              <a:rPr lang="en-US" sz="3600" dirty="0" smtClean="0"/>
              <a:t>Build Institutional Distinctiveness</a:t>
            </a:r>
          </a:p>
          <a:p>
            <a:pPr marL="0" indent="0" algn="l">
              <a:buNone/>
            </a:pPr>
            <a:endParaRPr lang="en-US" sz="3600" dirty="0" smtClean="0"/>
          </a:p>
          <a:p>
            <a:pPr marL="457200" indent="-457200" algn="l">
              <a:buFont typeface="Wingdings" panose="05000000000000000000" pitchFamily="2" charset="2"/>
              <a:buChar char="Ø"/>
            </a:pPr>
            <a:r>
              <a:rPr lang="en-US" sz="3600" dirty="0" smtClean="0"/>
              <a:t>Decide Differentially</a:t>
            </a:r>
          </a:p>
          <a:p>
            <a:pPr marL="0" indent="0" algn="l">
              <a:buNone/>
            </a:pPr>
            <a:endParaRPr lang="en-US" sz="3600" dirty="0" smtClean="0"/>
          </a:p>
          <a:p>
            <a:pPr marL="457200" indent="-457200" algn="l">
              <a:buFont typeface="Wingdings" panose="05000000000000000000" pitchFamily="2" charset="2"/>
              <a:buChar char="Ø"/>
            </a:pPr>
            <a:r>
              <a:rPr lang="en-US" sz="3600" dirty="0" smtClean="0"/>
              <a:t>Watch (And Learn From) The Competition</a:t>
            </a: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35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7177" y="0"/>
            <a:ext cx="10093235" cy="1752600"/>
          </a:xfrm>
        </p:spPr>
        <p:txBody>
          <a:bodyPr>
            <a:normAutofit/>
          </a:bodyPr>
          <a:lstStyle/>
          <a:p>
            <a:r>
              <a:rPr lang="en-US" b="1" u="sng" dirty="0" smtClean="0"/>
              <a:t>Students &amp; Programs</a:t>
            </a:r>
            <a:endParaRPr lang="en-US" b="1" u="sng" dirty="0"/>
          </a:p>
        </p:txBody>
      </p:sp>
      <p:sp>
        <p:nvSpPr>
          <p:cNvPr id="6" name="Text Placeholder 5"/>
          <p:cNvSpPr>
            <a:spLocks noGrp="1"/>
          </p:cNvSpPr>
          <p:nvPr>
            <p:ph type="body" sz="half" idx="4294967295"/>
          </p:nvPr>
        </p:nvSpPr>
        <p:spPr>
          <a:xfrm>
            <a:off x="2700867" y="1960398"/>
            <a:ext cx="9144000" cy="4625975"/>
          </a:xfrm>
        </p:spPr>
        <p:txBody>
          <a:bodyPr>
            <a:normAutofit/>
          </a:bodyPr>
          <a:lstStyle/>
          <a:p>
            <a:pPr marL="457200" indent="-457200" algn="l">
              <a:buFont typeface="Wingdings" panose="05000000000000000000" pitchFamily="2" charset="2"/>
              <a:buChar char="Ø"/>
            </a:pPr>
            <a:r>
              <a:rPr lang="en-US" sz="3600" dirty="0" smtClean="0"/>
              <a:t>Consider Unmet Market Segments</a:t>
            </a:r>
          </a:p>
          <a:p>
            <a:pPr marL="0" indent="0" algn="l">
              <a:buNone/>
            </a:pPr>
            <a:endParaRPr lang="en-US" sz="3600" dirty="0" smtClean="0"/>
          </a:p>
          <a:p>
            <a:pPr marL="457200" indent="-457200" algn="l">
              <a:buFont typeface="Wingdings" panose="05000000000000000000" pitchFamily="2" charset="2"/>
              <a:buChar char="Ø"/>
            </a:pPr>
            <a:r>
              <a:rPr lang="en-US" sz="3600" dirty="0" smtClean="0"/>
              <a:t>Identify Various Ways To “Reposition”</a:t>
            </a:r>
          </a:p>
          <a:p>
            <a:pPr marL="0" indent="0" algn="l">
              <a:buNone/>
            </a:pPr>
            <a:endParaRPr lang="en-US" sz="3600" dirty="0" smtClean="0"/>
          </a:p>
          <a:p>
            <a:pPr marL="457200" indent="-457200" algn="l">
              <a:buFont typeface="Wingdings" panose="05000000000000000000" pitchFamily="2" charset="2"/>
              <a:buChar char="Ø"/>
            </a:pPr>
            <a:r>
              <a:rPr lang="en-US" sz="3600" dirty="0" smtClean="0"/>
              <a:t>Center On The Student Relationship</a:t>
            </a: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3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7177" y="0"/>
            <a:ext cx="10093235" cy="1752600"/>
          </a:xfrm>
        </p:spPr>
        <p:txBody>
          <a:bodyPr>
            <a:normAutofit/>
          </a:bodyPr>
          <a:lstStyle/>
          <a:p>
            <a:r>
              <a:rPr lang="en-US" b="1" u="sng" dirty="0" smtClean="0"/>
              <a:t>Operations &amp; Organization</a:t>
            </a:r>
            <a:endParaRPr lang="en-US" b="1" u="sng" dirty="0"/>
          </a:p>
        </p:txBody>
      </p:sp>
      <p:sp>
        <p:nvSpPr>
          <p:cNvPr id="6" name="Text Placeholder 5"/>
          <p:cNvSpPr>
            <a:spLocks noGrp="1"/>
          </p:cNvSpPr>
          <p:nvPr>
            <p:ph type="body" sz="half" idx="4294967295"/>
          </p:nvPr>
        </p:nvSpPr>
        <p:spPr>
          <a:xfrm>
            <a:off x="2700867" y="1960398"/>
            <a:ext cx="9144000" cy="4625975"/>
          </a:xfrm>
        </p:spPr>
        <p:txBody>
          <a:bodyPr>
            <a:normAutofit/>
          </a:bodyPr>
          <a:lstStyle/>
          <a:p>
            <a:pPr marL="457200" indent="-457200" algn="l">
              <a:buFont typeface="Wingdings" panose="05000000000000000000" pitchFamily="2" charset="2"/>
              <a:buChar char="Ø"/>
            </a:pPr>
            <a:r>
              <a:rPr lang="en-US" sz="3600" dirty="0" smtClean="0"/>
              <a:t>Innovate On Process &amp; Function</a:t>
            </a:r>
          </a:p>
          <a:p>
            <a:pPr marL="0" indent="0" algn="l">
              <a:buNone/>
            </a:pPr>
            <a:endParaRPr lang="en-US" sz="3600" dirty="0" smtClean="0"/>
          </a:p>
          <a:p>
            <a:pPr marL="457200" indent="-457200" algn="l">
              <a:buFont typeface="Wingdings" panose="05000000000000000000" pitchFamily="2" charset="2"/>
              <a:buChar char="Ø"/>
            </a:pPr>
            <a:r>
              <a:rPr lang="en-US" sz="3600" dirty="0" smtClean="0"/>
              <a:t>Orient Decision Making Toward Action</a:t>
            </a:r>
          </a:p>
          <a:p>
            <a:pPr marL="0" indent="0" algn="l">
              <a:buNone/>
            </a:pPr>
            <a:endParaRPr lang="en-US" sz="3600" dirty="0" smtClean="0"/>
          </a:p>
          <a:p>
            <a:pPr marL="457200" indent="-457200" algn="l">
              <a:buFont typeface="Wingdings" panose="05000000000000000000" pitchFamily="2" charset="2"/>
              <a:buChar char="Ø"/>
            </a:pPr>
            <a:r>
              <a:rPr lang="en-US" sz="3600" dirty="0" smtClean="0"/>
              <a:t>Manage More Flexibly</a:t>
            </a: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211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7177" y="0"/>
            <a:ext cx="10093235" cy="1752600"/>
          </a:xfrm>
        </p:spPr>
        <p:txBody>
          <a:bodyPr>
            <a:normAutofit/>
          </a:bodyPr>
          <a:lstStyle/>
          <a:p>
            <a:r>
              <a:rPr lang="en-US" b="1" u="sng" dirty="0" smtClean="0"/>
              <a:t>Human Capital &amp; Innovation</a:t>
            </a:r>
            <a:endParaRPr lang="en-US" b="1" u="sng" dirty="0"/>
          </a:p>
        </p:txBody>
      </p:sp>
      <p:sp>
        <p:nvSpPr>
          <p:cNvPr id="6" name="Text Placeholder 5"/>
          <p:cNvSpPr>
            <a:spLocks noGrp="1"/>
          </p:cNvSpPr>
          <p:nvPr>
            <p:ph type="body" sz="half" idx="4294967295"/>
          </p:nvPr>
        </p:nvSpPr>
        <p:spPr>
          <a:xfrm>
            <a:off x="2590800" y="1672532"/>
            <a:ext cx="9144000" cy="4625975"/>
          </a:xfrm>
        </p:spPr>
        <p:txBody>
          <a:bodyPr>
            <a:normAutofit fontScale="85000" lnSpcReduction="20000"/>
          </a:bodyPr>
          <a:lstStyle/>
          <a:p>
            <a:pPr marL="457200" indent="-457200" algn="l">
              <a:buFont typeface="Wingdings" panose="05000000000000000000" pitchFamily="2" charset="2"/>
              <a:buChar char="Ø"/>
            </a:pPr>
            <a:r>
              <a:rPr lang="en-US" sz="3600" dirty="0" smtClean="0"/>
              <a:t>Invest In Human Capital Needs</a:t>
            </a:r>
          </a:p>
          <a:p>
            <a:pPr marL="0" indent="0" algn="l">
              <a:buNone/>
            </a:pPr>
            <a:endParaRPr lang="en-US" sz="3600" dirty="0" smtClean="0"/>
          </a:p>
          <a:p>
            <a:pPr marL="457200" indent="-457200" algn="l">
              <a:buFont typeface="Wingdings" panose="05000000000000000000" pitchFamily="2" charset="2"/>
              <a:buChar char="Ø"/>
            </a:pPr>
            <a:r>
              <a:rPr lang="en-US" sz="3600" dirty="0" smtClean="0"/>
              <a:t>Identify Talent Pools</a:t>
            </a:r>
          </a:p>
          <a:p>
            <a:pPr marL="0" indent="0" algn="l">
              <a:buNone/>
            </a:pPr>
            <a:endParaRPr lang="en-US" sz="3600" dirty="0" smtClean="0"/>
          </a:p>
          <a:p>
            <a:pPr marL="457200" indent="-457200" algn="l">
              <a:buFont typeface="Wingdings" panose="05000000000000000000" pitchFamily="2" charset="2"/>
              <a:buChar char="Ø"/>
            </a:pPr>
            <a:r>
              <a:rPr lang="en-US" sz="3600" dirty="0" smtClean="0"/>
              <a:t>Innovate Around Growth &amp; Emerging Program Markets</a:t>
            </a:r>
          </a:p>
          <a:p>
            <a:pPr marL="0" indent="0" algn="l">
              <a:buNone/>
            </a:pPr>
            <a:endParaRPr lang="en-US" sz="3600" dirty="0" smtClean="0"/>
          </a:p>
          <a:p>
            <a:pPr marL="457200" indent="-457200" algn="l">
              <a:buFont typeface="Wingdings" panose="05000000000000000000" pitchFamily="2" charset="2"/>
              <a:buChar char="Ø"/>
            </a:pPr>
            <a:r>
              <a:rPr lang="en-US" sz="3600" dirty="0" smtClean="0"/>
              <a:t>Exploit Available Technologies To Improve Organizational Communication</a:t>
            </a: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270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7177" y="0"/>
            <a:ext cx="10093235" cy="1752600"/>
          </a:xfrm>
        </p:spPr>
        <p:txBody>
          <a:bodyPr>
            <a:normAutofit/>
          </a:bodyPr>
          <a:lstStyle/>
          <a:p>
            <a:r>
              <a:rPr lang="en-US" b="1" u="sng" dirty="0" smtClean="0"/>
              <a:t>Identity &amp; Reputation</a:t>
            </a:r>
            <a:endParaRPr lang="en-US" b="1" u="sng" dirty="0"/>
          </a:p>
        </p:txBody>
      </p:sp>
      <p:sp>
        <p:nvSpPr>
          <p:cNvPr id="6" name="Text Placeholder 5"/>
          <p:cNvSpPr>
            <a:spLocks noGrp="1"/>
          </p:cNvSpPr>
          <p:nvPr>
            <p:ph type="body" sz="half" idx="4294967295"/>
          </p:nvPr>
        </p:nvSpPr>
        <p:spPr>
          <a:xfrm>
            <a:off x="2590800" y="1672532"/>
            <a:ext cx="9144000" cy="4625975"/>
          </a:xfrm>
        </p:spPr>
        <p:txBody>
          <a:bodyPr>
            <a:normAutofit fontScale="92500" lnSpcReduction="20000"/>
          </a:bodyPr>
          <a:lstStyle/>
          <a:p>
            <a:pPr marL="457200" indent="-457200" algn="l">
              <a:buFont typeface="Wingdings" panose="05000000000000000000" pitchFamily="2" charset="2"/>
              <a:buChar char="Ø"/>
            </a:pPr>
            <a:r>
              <a:rPr lang="en-US" sz="3600" dirty="0" smtClean="0"/>
              <a:t>Strengthen The “One-Firm” SIU Brand</a:t>
            </a:r>
          </a:p>
          <a:p>
            <a:pPr marL="0" indent="0" algn="l">
              <a:buNone/>
            </a:pPr>
            <a:endParaRPr lang="en-US" sz="3600" dirty="0" smtClean="0"/>
          </a:p>
          <a:p>
            <a:pPr marL="457200" indent="-457200" algn="l">
              <a:buFont typeface="Wingdings" panose="05000000000000000000" pitchFamily="2" charset="2"/>
              <a:buChar char="Ø"/>
            </a:pPr>
            <a:r>
              <a:rPr lang="en-US" sz="3600" dirty="0" smtClean="0"/>
              <a:t>Emphasize Public Service Role</a:t>
            </a:r>
          </a:p>
          <a:p>
            <a:pPr marL="0" indent="0" algn="l">
              <a:buNone/>
            </a:pPr>
            <a:endParaRPr lang="en-US" sz="3600" dirty="0" smtClean="0"/>
          </a:p>
          <a:p>
            <a:pPr marL="457200" indent="-457200" algn="l">
              <a:buFont typeface="Wingdings" panose="05000000000000000000" pitchFamily="2" charset="2"/>
              <a:buChar char="Ø"/>
            </a:pPr>
            <a:r>
              <a:rPr lang="en-US" sz="3600" dirty="0" smtClean="0"/>
              <a:t>Reclaim And Re-Create Statewide Leadership Identity</a:t>
            </a:r>
          </a:p>
          <a:p>
            <a:pPr marL="0" indent="0" algn="l">
              <a:buNone/>
            </a:pPr>
            <a:endParaRPr lang="en-US" sz="3600" dirty="0" smtClean="0"/>
          </a:p>
          <a:p>
            <a:pPr marL="457200" indent="-457200" algn="l">
              <a:buFont typeface="Wingdings" panose="05000000000000000000" pitchFamily="2" charset="2"/>
              <a:buChar char="Ø"/>
            </a:pPr>
            <a:r>
              <a:rPr lang="en-US" sz="3600" dirty="0" smtClean="0"/>
              <a:t>Build Trust Every Time</a:t>
            </a: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843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7177" y="0"/>
            <a:ext cx="10093235" cy="1752600"/>
          </a:xfrm>
        </p:spPr>
        <p:txBody>
          <a:bodyPr>
            <a:normAutofit/>
          </a:bodyPr>
          <a:lstStyle/>
          <a:p>
            <a:r>
              <a:rPr lang="en-US" b="1" u="sng" dirty="0" smtClean="0"/>
              <a:t>SIU System Strategic Plan</a:t>
            </a:r>
            <a:endParaRPr lang="en-US" b="1" u="sng" dirty="0"/>
          </a:p>
        </p:txBody>
      </p:sp>
      <p:sp>
        <p:nvSpPr>
          <p:cNvPr id="6" name="Text Placeholder 5"/>
          <p:cNvSpPr>
            <a:spLocks noGrp="1"/>
          </p:cNvSpPr>
          <p:nvPr>
            <p:ph type="body" sz="half" idx="4294967295"/>
          </p:nvPr>
        </p:nvSpPr>
        <p:spPr>
          <a:xfrm>
            <a:off x="2590800" y="1672532"/>
            <a:ext cx="9144000" cy="4625975"/>
          </a:xfrm>
        </p:spPr>
        <p:txBody>
          <a:bodyPr>
            <a:normAutofit lnSpcReduction="10000"/>
          </a:bodyPr>
          <a:lstStyle/>
          <a:p>
            <a:pPr marL="457200" indent="-457200" algn="l">
              <a:buFont typeface="Wingdings" panose="05000000000000000000" pitchFamily="2" charset="2"/>
              <a:buChar char="Ø"/>
            </a:pPr>
            <a:r>
              <a:rPr lang="en-US" sz="3600" dirty="0" smtClean="0"/>
              <a:t>Actions And Initiatives That Respond To Strategic Components Identified</a:t>
            </a:r>
          </a:p>
          <a:p>
            <a:pPr marL="0" indent="0" algn="l">
              <a:buNone/>
            </a:pPr>
            <a:endParaRPr lang="en-US" sz="3600" dirty="0" smtClean="0"/>
          </a:p>
          <a:p>
            <a:pPr marL="457200" indent="-457200" algn="l">
              <a:buFont typeface="Wingdings" panose="05000000000000000000" pitchFamily="2" charset="2"/>
              <a:buChar char="Ø"/>
            </a:pPr>
            <a:r>
              <a:rPr lang="en-US" sz="3600" dirty="0" smtClean="0"/>
              <a:t>Utilizes A “Generative” Approach</a:t>
            </a:r>
          </a:p>
          <a:p>
            <a:pPr marL="0" indent="0" algn="l">
              <a:buNone/>
            </a:pPr>
            <a:endParaRPr lang="en-US" sz="3600" dirty="0" smtClean="0"/>
          </a:p>
          <a:p>
            <a:pPr marL="457200" indent="-457200" algn="l">
              <a:buFont typeface="Wingdings" panose="05000000000000000000" pitchFamily="2" charset="2"/>
              <a:buChar char="Ø"/>
            </a:pPr>
            <a:r>
              <a:rPr lang="en-US" sz="3600" dirty="0" smtClean="0"/>
              <a:t>Strategic Planning As Only One Type Of Planning</a:t>
            </a:r>
          </a:p>
          <a:p>
            <a:pPr marL="0" indent="0" algn="l">
              <a:buNone/>
            </a:pPr>
            <a:endParaRPr lang="en-US" sz="3600" dirty="0" smtClean="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804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3069528" y="516465"/>
            <a:ext cx="7649272" cy="5915905"/>
          </a:xfrm>
          <a:prstGeom prst="rect">
            <a:avLst/>
          </a:prstGeom>
        </p:spPr>
      </p:pic>
    </p:spTree>
    <p:extLst>
      <p:ext uri="{BB962C8B-B14F-4D97-AF65-F5344CB8AC3E}">
        <p14:creationId xmlns:p14="http://schemas.microsoft.com/office/powerpoint/2010/main" val="3486640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39444" y="0"/>
            <a:ext cx="10445690" cy="1752600"/>
          </a:xfrm>
        </p:spPr>
        <p:txBody>
          <a:bodyPr>
            <a:normAutofit/>
          </a:bodyPr>
          <a:lstStyle/>
          <a:p>
            <a:r>
              <a:rPr lang="en-US" sz="3700" b="1" u="sng" dirty="0" smtClean="0"/>
              <a:t>Adapting To The New Strategic Realities</a:t>
            </a:r>
            <a:endParaRPr lang="en-US" sz="3700" b="1" u="sng" dirty="0"/>
          </a:p>
        </p:txBody>
      </p:sp>
      <p:sp>
        <p:nvSpPr>
          <p:cNvPr id="6" name="Text Placeholder 5"/>
          <p:cNvSpPr>
            <a:spLocks noGrp="1"/>
          </p:cNvSpPr>
          <p:nvPr>
            <p:ph type="body" sz="half" idx="4294967295"/>
          </p:nvPr>
        </p:nvSpPr>
        <p:spPr>
          <a:xfrm>
            <a:off x="2252132" y="1430868"/>
            <a:ext cx="10473267" cy="5088466"/>
          </a:xfrm>
        </p:spPr>
        <p:txBody>
          <a:bodyPr>
            <a:normAutofit fontScale="70000" lnSpcReduction="20000"/>
          </a:bodyPr>
          <a:lstStyle/>
          <a:p>
            <a:pPr marL="457200" indent="-457200" algn="l">
              <a:buFont typeface="Wingdings" panose="05000000000000000000" pitchFamily="2" charset="2"/>
              <a:buChar char="Ø"/>
            </a:pPr>
            <a:r>
              <a:rPr lang="en-US" sz="3600" dirty="0" smtClean="0"/>
              <a:t>Remove Status Quo &amp; “Present Bias”</a:t>
            </a:r>
          </a:p>
          <a:p>
            <a:pPr marL="0" indent="0" algn="l">
              <a:buNone/>
            </a:pPr>
            <a:endParaRPr lang="en-US" sz="3600" dirty="0" smtClean="0"/>
          </a:p>
          <a:p>
            <a:pPr marL="457200" indent="-457200" algn="l">
              <a:buFont typeface="Wingdings" panose="05000000000000000000" pitchFamily="2" charset="2"/>
              <a:buChar char="Ø"/>
            </a:pPr>
            <a:r>
              <a:rPr lang="en-US" sz="3600" dirty="0" smtClean="0"/>
              <a:t>Higher Risks For Higher Rewards</a:t>
            </a:r>
          </a:p>
          <a:p>
            <a:pPr marL="0" indent="0" algn="l">
              <a:buNone/>
            </a:pPr>
            <a:endParaRPr lang="en-US" sz="3600" dirty="0" smtClean="0"/>
          </a:p>
          <a:p>
            <a:pPr marL="457200" indent="-457200" algn="l">
              <a:buFont typeface="Wingdings" panose="05000000000000000000" pitchFamily="2" charset="2"/>
              <a:buChar char="Ø"/>
            </a:pPr>
            <a:r>
              <a:rPr lang="en-US" sz="3600" dirty="0" smtClean="0"/>
              <a:t>Ability To Stay-The-Course On Interventions</a:t>
            </a:r>
          </a:p>
          <a:p>
            <a:pPr marL="457200" indent="-457200" algn="l">
              <a:buFont typeface="Wingdings" panose="05000000000000000000" pitchFamily="2" charset="2"/>
              <a:buChar char="Ø"/>
            </a:pPr>
            <a:endParaRPr lang="en-US" sz="3600" dirty="0" smtClean="0"/>
          </a:p>
          <a:p>
            <a:pPr marL="457200" indent="-457200" algn="l">
              <a:buFont typeface="Wingdings" panose="05000000000000000000" pitchFamily="2" charset="2"/>
              <a:buChar char="Ø"/>
            </a:pPr>
            <a:r>
              <a:rPr lang="en-US" sz="3600" dirty="0" smtClean="0"/>
              <a:t>Flatten Decision-Making</a:t>
            </a:r>
          </a:p>
          <a:p>
            <a:pPr marL="457200" indent="-457200" algn="l">
              <a:buFont typeface="Wingdings" panose="05000000000000000000" pitchFamily="2" charset="2"/>
              <a:buChar char="Ø"/>
            </a:pPr>
            <a:endParaRPr lang="en-US" sz="3600" dirty="0" smtClean="0"/>
          </a:p>
          <a:p>
            <a:pPr marL="457200" indent="-457200" algn="l">
              <a:buFont typeface="Wingdings" panose="05000000000000000000" pitchFamily="2" charset="2"/>
              <a:buChar char="Ø"/>
            </a:pPr>
            <a:r>
              <a:rPr lang="en-US" sz="3600" dirty="0" smtClean="0"/>
              <a:t>Living With Unpredictability &amp; Turbulence</a:t>
            </a:r>
          </a:p>
          <a:p>
            <a:pPr marL="457200" indent="-457200" algn="l">
              <a:buFont typeface="Wingdings" panose="05000000000000000000" pitchFamily="2" charset="2"/>
              <a:buChar char="Ø"/>
            </a:pPr>
            <a:endParaRPr lang="en-US" sz="3600" dirty="0" smtClean="0"/>
          </a:p>
          <a:p>
            <a:pPr marL="457200" indent="-457200" algn="l">
              <a:buFont typeface="Wingdings" panose="05000000000000000000" pitchFamily="2" charset="2"/>
              <a:buChar char="Ø"/>
            </a:pPr>
            <a:r>
              <a:rPr lang="en-US" sz="3600" dirty="0" smtClean="0"/>
              <a:t>Never Having Enough Information</a:t>
            </a:r>
          </a:p>
          <a:p>
            <a:pPr marL="0" indent="0" algn="l">
              <a:buNone/>
            </a:pPr>
            <a:endParaRPr lang="en-US" sz="3600" dirty="0" smtClean="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2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57977" y="0"/>
            <a:ext cx="10093235" cy="1752600"/>
          </a:xfrm>
        </p:spPr>
        <p:txBody>
          <a:bodyPr>
            <a:normAutofit/>
          </a:bodyPr>
          <a:lstStyle/>
          <a:p>
            <a:r>
              <a:rPr lang="en-US" b="1" u="sng" dirty="0" smtClean="0">
                <a:effectLst/>
              </a:rPr>
              <a:t>Welcome To </a:t>
            </a:r>
            <a:r>
              <a:rPr lang="en-US" b="1" u="sng" dirty="0">
                <a:effectLst/>
              </a:rPr>
              <a:t>T</a:t>
            </a:r>
            <a:r>
              <a:rPr lang="en-US" b="1" u="sng" dirty="0" smtClean="0">
                <a:effectLst/>
              </a:rPr>
              <a:t>he State Of The System 2016</a:t>
            </a:r>
            <a:endParaRPr lang="en-US" b="1" u="sng" dirty="0">
              <a:effectLst/>
            </a:endParaRPr>
          </a:p>
        </p:txBody>
      </p:sp>
      <p:sp>
        <p:nvSpPr>
          <p:cNvPr id="6" name="Text Placeholder 5"/>
          <p:cNvSpPr>
            <a:spLocks noGrp="1"/>
          </p:cNvSpPr>
          <p:nvPr>
            <p:ph type="body" sz="half" idx="4294967295"/>
          </p:nvPr>
        </p:nvSpPr>
        <p:spPr>
          <a:xfrm>
            <a:off x="2810934" y="1714864"/>
            <a:ext cx="9144000" cy="4625975"/>
          </a:xfrm>
        </p:spPr>
        <p:txBody>
          <a:bodyPr>
            <a:normAutofit fontScale="92500" lnSpcReduction="10000"/>
          </a:bodyPr>
          <a:lstStyle/>
          <a:p>
            <a:pPr marL="457200" indent="-457200">
              <a:buFont typeface="Wingdings" panose="05000000000000000000" pitchFamily="2" charset="2"/>
              <a:buChar char="Ø"/>
            </a:pPr>
            <a:r>
              <a:rPr lang="en-US" sz="3600" dirty="0" smtClean="0"/>
              <a:t>Greetings &amp; Introductions</a:t>
            </a:r>
            <a:endParaRPr lang="en-US" sz="3600" dirty="0"/>
          </a:p>
          <a:p>
            <a:pPr marL="0" indent="0">
              <a:buNone/>
            </a:pPr>
            <a:endParaRPr lang="en-US" sz="3600" dirty="0"/>
          </a:p>
          <a:p>
            <a:pPr marL="457200" indent="-457200">
              <a:buFont typeface="Wingdings" panose="05000000000000000000" pitchFamily="2" charset="2"/>
              <a:buChar char="Ø"/>
            </a:pPr>
            <a:r>
              <a:rPr lang="en-US" sz="3600" dirty="0" smtClean="0"/>
              <a:t>New Format Attempt</a:t>
            </a:r>
            <a:endParaRPr lang="en-US" sz="3600" dirty="0"/>
          </a:p>
          <a:p>
            <a:pPr marL="0" indent="0">
              <a:buNone/>
            </a:pPr>
            <a:endParaRPr lang="en-US" sz="3600" dirty="0"/>
          </a:p>
          <a:p>
            <a:pPr marL="457200" indent="-457200">
              <a:buFont typeface="Wingdings" panose="05000000000000000000" pitchFamily="2" charset="2"/>
              <a:buChar char="Ø"/>
            </a:pPr>
            <a:r>
              <a:rPr lang="en-US" sz="3600" dirty="0" smtClean="0"/>
              <a:t>Some Additional Caveats</a:t>
            </a:r>
          </a:p>
          <a:p>
            <a:pPr marL="0" indent="0">
              <a:buNone/>
            </a:pPr>
            <a:endParaRPr lang="en-US" sz="3600" dirty="0" smtClean="0"/>
          </a:p>
          <a:p>
            <a:pPr marL="457200" indent="-457200">
              <a:buFont typeface="Wingdings" panose="05000000000000000000" pitchFamily="2" charset="2"/>
              <a:buChar char="Ø"/>
            </a:pPr>
            <a:r>
              <a:rPr lang="en-US" sz="3600" dirty="0" smtClean="0"/>
              <a:t>Q&amp;A At Conclusion</a:t>
            </a:r>
            <a:endParaRPr lang="en-US" sz="3600" dirty="0"/>
          </a:p>
          <a:p>
            <a:pPr marL="457200" indent="-457200" algn="l">
              <a:buFont typeface="Wingdings" panose="05000000000000000000" pitchFamily="2" charset="2"/>
              <a:buChar char="Ø"/>
            </a:pP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59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75377" y="-355600"/>
            <a:ext cx="10445690" cy="1752600"/>
          </a:xfrm>
        </p:spPr>
        <p:txBody>
          <a:bodyPr>
            <a:normAutofit/>
          </a:bodyPr>
          <a:lstStyle/>
          <a:p>
            <a:r>
              <a:rPr lang="en-US" sz="3500" b="1" u="sng" dirty="0" smtClean="0"/>
              <a:t>Tightly-Coupled Values</a:t>
            </a:r>
            <a:endParaRPr lang="en-US" sz="3500" b="1" u="sng" dirty="0"/>
          </a:p>
        </p:txBody>
      </p:sp>
      <p:sp>
        <p:nvSpPr>
          <p:cNvPr id="6" name="Text Placeholder 5"/>
          <p:cNvSpPr>
            <a:spLocks noGrp="1"/>
          </p:cNvSpPr>
          <p:nvPr>
            <p:ph type="body" sz="half" idx="4294967295"/>
          </p:nvPr>
        </p:nvSpPr>
        <p:spPr>
          <a:xfrm>
            <a:off x="2252132" y="1083733"/>
            <a:ext cx="10473267" cy="5672667"/>
          </a:xfrm>
        </p:spPr>
        <p:txBody>
          <a:bodyPr>
            <a:normAutofit fontScale="62500" lnSpcReduction="20000"/>
          </a:bodyPr>
          <a:lstStyle/>
          <a:p>
            <a:pPr marL="457200" indent="-457200" algn="l">
              <a:buFont typeface="Wingdings" panose="05000000000000000000" pitchFamily="2" charset="2"/>
              <a:buChar char="Ø"/>
            </a:pPr>
            <a:r>
              <a:rPr lang="en-US" sz="3600" dirty="0" smtClean="0"/>
              <a:t>Student Accessibility With Affordability</a:t>
            </a:r>
          </a:p>
          <a:p>
            <a:pPr marL="0" indent="0" algn="l">
              <a:buNone/>
            </a:pPr>
            <a:endParaRPr lang="en-US" sz="3600" dirty="0" smtClean="0"/>
          </a:p>
          <a:p>
            <a:pPr marL="457200" indent="-457200" algn="l">
              <a:buFont typeface="Wingdings" panose="05000000000000000000" pitchFamily="2" charset="2"/>
              <a:buChar char="Ø"/>
            </a:pPr>
            <a:r>
              <a:rPr lang="en-US" sz="3600" dirty="0" smtClean="0"/>
              <a:t>Excellence In Teaching, Research, &amp; Public Service</a:t>
            </a:r>
          </a:p>
          <a:p>
            <a:pPr marL="0" indent="0" algn="l">
              <a:buNone/>
            </a:pPr>
            <a:endParaRPr lang="en-US" sz="3600" dirty="0" smtClean="0"/>
          </a:p>
          <a:p>
            <a:pPr marL="457200" indent="-457200" algn="l">
              <a:buFont typeface="Wingdings" panose="05000000000000000000" pitchFamily="2" charset="2"/>
              <a:buChar char="Ø"/>
            </a:pPr>
            <a:r>
              <a:rPr lang="en-US" sz="3600" dirty="0" smtClean="0"/>
              <a:t>Embracing Diversity</a:t>
            </a:r>
          </a:p>
          <a:p>
            <a:pPr marL="457200" indent="-457200" algn="l">
              <a:buFont typeface="Wingdings" panose="05000000000000000000" pitchFamily="2" charset="2"/>
              <a:buChar char="Ø"/>
            </a:pPr>
            <a:endParaRPr lang="en-US" sz="3600" dirty="0" smtClean="0"/>
          </a:p>
          <a:p>
            <a:pPr marL="457200" indent="-457200" algn="l">
              <a:buFont typeface="Wingdings" panose="05000000000000000000" pitchFamily="2" charset="2"/>
              <a:buChar char="Ø"/>
            </a:pPr>
            <a:r>
              <a:rPr lang="en-US" sz="3600" dirty="0" smtClean="0"/>
              <a:t>Ethical Action &amp; Integrity</a:t>
            </a:r>
          </a:p>
          <a:p>
            <a:pPr marL="457200" indent="-457200" algn="l">
              <a:buFont typeface="Wingdings" panose="05000000000000000000" pitchFamily="2" charset="2"/>
              <a:buChar char="Ø"/>
            </a:pPr>
            <a:endParaRPr lang="en-US" sz="3600" dirty="0" smtClean="0"/>
          </a:p>
          <a:p>
            <a:pPr marL="457200" indent="-457200" algn="l">
              <a:buFont typeface="Wingdings" panose="05000000000000000000" pitchFamily="2" charset="2"/>
              <a:buChar char="Ø"/>
            </a:pPr>
            <a:r>
              <a:rPr lang="en-US" sz="3600" dirty="0" smtClean="0"/>
              <a:t>Organizational Accountability Through Transparency</a:t>
            </a:r>
          </a:p>
          <a:p>
            <a:pPr marL="457200" indent="-457200" algn="l">
              <a:buFont typeface="Wingdings" panose="05000000000000000000" pitchFamily="2" charset="2"/>
              <a:buChar char="Ø"/>
            </a:pPr>
            <a:endParaRPr lang="en-US" sz="3600" dirty="0" smtClean="0"/>
          </a:p>
          <a:p>
            <a:pPr marL="457200" indent="-457200" algn="l">
              <a:buFont typeface="Wingdings" panose="05000000000000000000" pitchFamily="2" charset="2"/>
              <a:buChar char="Ø"/>
            </a:pPr>
            <a:r>
              <a:rPr lang="en-US" sz="3600" dirty="0" smtClean="0"/>
              <a:t>Distributed Leadership &amp; Governance</a:t>
            </a:r>
          </a:p>
          <a:p>
            <a:pPr marL="457200" indent="-457200" algn="l">
              <a:buFont typeface="Wingdings" panose="05000000000000000000" pitchFamily="2" charset="2"/>
              <a:buChar char="Ø"/>
            </a:pPr>
            <a:endParaRPr lang="en-US" sz="3600" dirty="0" smtClean="0"/>
          </a:p>
          <a:p>
            <a:pPr marL="457200" indent="-457200" algn="l">
              <a:buFont typeface="Wingdings" panose="05000000000000000000" pitchFamily="2" charset="2"/>
              <a:buChar char="Ø"/>
            </a:pPr>
            <a:r>
              <a:rPr lang="en-US" sz="3600" dirty="0" smtClean="0"/>
              <a:t>Sustainable Practices</a:t>
            </a:r>
          </a:p>
          <a:p>
            <a:pPr marL="0" indent="0" algn="l">
              <a:buNone/>
            </a:pPr>
            <a:endParaRPr lang="en-US" sz="3600" dirty="0" smtClean="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19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41511" y="279401"/>
            <a:ext cx="10445690" cy="1752600"/>
          </a:xfrm>
        </p:spPr>
        <p:txBody>
          <a:bodyPr>
            <a:normAutofit/>
          </a:bodyPr>
          <a:lstStyle/>
          <a:p>
            <a:r>
              <a:rPr lang="en-US" sz="4800" b="1" u="sng" dirty="0" smtClean="0"/>
              <a:t>Q &amp; A</a:t>
            </a:r>
            <a:endParaRPr lang="en-US" sz="4800" b="1" u="sng"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 Placeholder 5"/>
          <p:cNvSpPr txBox="1">
            <a:spLocks/>
          </p:cNvSpPr>
          <p:nvPr/>
        </p:nvSpPr>
        <p:spPr>
          <a:xfrm>
            <a:off x="3953933" y="2074333"/>
            <a:ext cx="5444065" cy="265006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457200" indent="-457200">
              <a:buFont typeface="Wingdings" panose="05000000000000000000" pitchFamily="2" charset="2"/>
              <a:buChar char="Ø"/>
            </a:pPr>
            <a:endParaRPr lang="en-US" sz="3600" dirty="0" smtClean="0"/>
          </a:p>
          <a:p>
            <a:pPr marL="0" indent="0" algn="ctr">
              <a:buNone/>
            </a:pPr>
            <a:r>
              <a:rPr lang="en-US" sz="7200" dirty="0" smtClean="0"/>
              <a:t>???</a:t>
            </a:r>
          </a:p>
          <a:p>
            <a:pPr marL="0" indent="0">
              <a:buFont typeface="Wingdings 2" charset="2"/>
              <a:buNone/>
            </a:pPr>
            <a:endParaRPr lang="en-US" sz="3600" dirty="0" smtClean="0"/>
          </a:p>
        </p:txBody>
      </p:sp>
    </p:spTree>
    <p:extLst>
      <p:ext uri="{BB962C8B-B14F-4D97-AF65-F5344CB8AC3E}">
        <p14:creationId xmlns:p14="http://schemas.microsoft.com/office/powerpoint/2010/main" val="1072901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3403" y="491067"/>
            <a:ext cx="10913531" cy="2082801"/>
          </a:xfrm>
          <a:ln>
            <a:noFill/>
          </a:ln>
        </p:spPr>
        <p:txBody>
          <a:bodyPr>
            <a:normAutofit/>
          </a:bodyPr>
          <a:lstStyle/>
          <a:p>
            <a:pPr>
              <a:lnSpc>
                <a:spcPct val="110000"/>
              </a:lnSpc>
              <a:spcBef>
                <a:spcPts val="0"/>
              </a:spcBef>
              <a:spcAft>
                <a:spcPts val="0"/>
              </a:spcAft>
            </a:pPr>
            <a:r>
              <a:rPr lang="en-US" sz="3600" b="1" dirty="0" smtClean="0">
                <a:effectLst/>
              </a:rPr>
              <a:t>State </a:t>
            </a:r>
            <a:r>
              <a:rPr lang="en-US" sz="3600" b="1" dirty="0">
                <a:effectLst/>
              </a:rPr>
              <a:t>of the System </a:t>
            </a:r>
            <a:r>
              <a:rPr lang="en-US" sz="3600" b="1" dirty="0" smtClean="0">
                <a:effectLst/>
              </a:rPr>
              <a:t>Address </a:t>
            </a:r>
          </a:p>
          <a:p>
            <a:pPr>
              <a:lnSpc>
                <a:spcPct val="110000"/>
              </a:lnSpc>
              <a:spcBef>
                <a:spcPts val="0"/>
              </a:spcBef>
              <a:spcAft>
                <a:spcPts val="0"/>
              </a:spcAft>
            </a:pPr>
            <a:r>
              <a:rPr lang="en-US" sz="3600" b="1" dirty="0" smtClean="0">
                <a:effectLst/>
              </a:rPr>
              <a:t>Randy J. Dunn, President</a:t>
            </a:r>
          </a:p>
          <a:p>
            <a:pPr>
              <a:lnSpc>
                <a:spcPct val="110000"/>
              </a:lnSpc>
              <a:spcBef>
                <a:spcPts val="0"/>
              </a:spcBef>
              <a:spcAft>
                <a:spcPts val="0"/>
              </a:spcAft>
            </a:pPr>
            <a:r>
              <a:rPr lang="en-US" sz="3600" b="1" dirty="0" smtClean="0">
                <a:effectLst/>
              </a:rPr>
              <a:t>October 2016</a:t>
            </a:r>
          </a:p>
          <a:p>
            <a:pPr>
              <a:lnSpc>
                <a:spcPct val="110000"/>
              </a:lnSpc>
              <a:spcBef>
                <a:spcPts val="0"/>
              </a:spcBef>
              <a:spcAft>
                <a:spcPts val="0"/>
              </a:spcAft>
            </a:pPr>
            <a:endParaRPr lang="en-US" sz="3000" dirty="0"/>
          </a:p>
          <a:p>
            <a:pPr>
              <a:lnSpc>
                <a:spcPct val="110000"/>
              </a:lnSpc>
              <a:spcBef>
                <a:spcPts val="0"/>
              </a:spcBef>
              <a:spcAft>
                <a:spcPts val="0"/>
              </a:spcAft>
            </a:pPr>
            <a:endParaRPr lang="en-US" sz="3000" dirty="0" smtClean="0"/>
          </a:p>
        </p:txBody>
      </p:sp>
      <p:pic>
        <p:nvPicPr>
          <p:cNvPr id="4" name="Picture 3"/>
          <p:cNvPicPr>
            <a:picLocks noChangeAspect="1"/>
          </p:cNvPicPr>
          <p:nvPr/>
        </p:nvPicPr>
        <p:blipFill>
          <a:blip r:embed="rId3"/>
          <a:stretch>
            <a:fillRect/>
          </a:stretch>
        </p:blipFill>
        <p:spPr>
          <a:xfrm>
            <a:off x="1774850" y="635001"/>
            <a:ext cx="2416152" cy="1320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671235"/>
            <a:ext cx="4436534" cy="2218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911" y="2658532"/>
            <a:ext cx="3345326" cy="2226733"/>
          </a:xfrm>
          <a:prstGeom prst="rect">
            <a:avLst/>
          </a:prstGeom>
        </p:spPr>
      </p:pic>
      <p:pic>
        <p:nvPicPr>
          <p:cNvPr id="1026" name="Picture 2" descr="Southern Illinois University Edwardsvill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843" y="5440712"/>
            <a:ext cx="2414826" cy="725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U School of Medic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2202" y="5431598"/>
            <a:ext cx="4573382" cy="6559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587" y="2633134"/>
            <a:ext cx="3397269" cy="2260599"/>
          </a:xfrm>
          <a:prstGeom prst="rect">
            <a:avLst/>
          </a:prstGeom>
        </p:spPr>
      </p:pic>
      <p:pic>
        <p:nvPicPr>
          <p:cNvPr id="1032" name="Picture 8" descr="http://webstandards.siu.edu/_common/images/SIU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453" y="5419148"/>
            <a:ext cx="2529557" cy="73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6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57977" y="0"/>
            <a:ext cx="10093235" cy="1752600"/>
          </a:xfrm>
        </p:spPr>
        <p:txBody>
          <a:bodyPr>
            <a:normAutofit/>
          </a:bodyPr>
          <a:lstStyle/>
          <a:p>
            <a:r>
              <a:rPr lang="en-US" b="1" u="sng" dirty="0">
                <a:effectLst/>
              </a:rPr>
              <a:t>The State Of Our System, In One </a:t>
            </a:r>
            <a:r>
              <a:rPr lang="en-US" b="1" u="sng" dirty="0" smtClean="0">
                <a:effectLst/>
              </a:rPr>
              <a:t>Speech?</a:t>
            </a:r>
            <a:endParaRPr lang="en-US" b="1" u="sng" dirty="0">
              <a:effectLst/>
            </a:endParaRPr>
          </a:p>
        </p:txBody>
      </p:sp>
      <p:sp>
        <p:nvSpPr>
          <p:cNvPr id="6" name="Text Placeholder 5"/>
          <p:cNvSpPr>
            <a:spLocks noGrp="1"/>
          </p:cNvSpPr>
          <p:nvPr>
            <p:ph type="body" sz="half" idx="4294967295"/>
          </p:nvPr>
        </p:nvSpPr>
        <p:spPr>
          <a:xfrm>
            <a:off x="2861734" y="1892664"/>
            <a:ext cx="9144000" cy="4625975"/>
          </a:xfrm>
        </p:spPr>
        <p:txBody>
          <a:bodyPr>
            <a:normAutofit/>
          </a:bodyPr>
          <a:lstStyle/>
          <a:p>
            <a:pPr marL="457200" indent="-457200">
              <a:buFont typeface="Wingdings" panose="05000000000000000000" pitchFamily="2" charset="2"/>
              <a:buChar char="Ø"/>
            </a:pPr>
            <a:r>
              <a:rPr lang="en-US" sz="3600" dirty="0"/>
              <a:t>Reaching </a:t>
            </a:r>
            <a:r>
              <a:rPr lang="en-US" sz="3600" dirty="0" smtClean="0"/>
              <a:t>… Not </a:t>
            </a:r>
            <a:r>
              <a:rPr lang="en-US" sz="3600" dirty="0"/>
              <a:t>Recounting</a:t>
            </a:r>
          </a:p>
          <a:p>
            <a:pPr marL="0" indent="0">
              <a:buNone/>
            </a:pPr>
            <a:endParaRPr lang="en-US" sz="3600" dirty="0"/>
          </a:p>
          <a:p>
            <a:pPr marL="457200" indent="-457200">
              <a:buFont typeface="Wingdings" panose="05000000000000000000" pitchFamily="2" charset="2"/>
              <a:buChar char="Ø"/>
            </a:pPr>
            <a:r>
              <a:rPr lang="en-US" sz="3600" dirty="0"/>
              <a:t>Prioritizing … Not </a:t>
            </a:r>
            <a:r>
              <a:rPr lang="en-US" sz="3600" dirty="0" smtClean="0"/>
              <a:t>Prescribing</a:t>
            </a:r>
            <a:endParaRPr lang="en-US" sz="3600" dirty="0"/>
          </a:p>
          <a:p>
            <a:pPr marL="0" indent="0">
              <a:buNone/>
            </a:pPr>
            <a:endParaRPr lang="en-US" sz="3600" dirty="0"/>
          </a:p>
          <a:p>
            <a:pPr marL="457200" indent="-457200">
              <a:buFont typeface="Wingdings" panose="05000000000000000000" pitchFamily="2" charset="2"/>
              <a:buChar char="Ø"/>
            </a:pPr>
            <a:r>
              <a:rPr lang="en-US" sz="3600" dirty="0"/>
              <a:t>Strategic … Not Simplistic</a:t>
            </a:r>
          </a:p>
          <a:p>
            <a:pPr marL="457200" indent="-457200" algn="l">
              <a:buFont typeface="Wingdings" panose="05000000000000000000" pitchFamily="2" charset="2"/>
              <a:buChar char="Ø"/>
            </a:pP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796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7177" y="0"/>
            <a:ext cx="10093235" cy="1752600"/>
          </a:xfrm>
        </p:spPr>
        <p:txBody>
          <a:bodyPr>
            <a:normAutofit/>
          </a:bodyPr>
          <a:lstStyle/>
          <a:p>
            <a:r>
              <a:rPr lang="en-US" b="1" u="sng" dirty="0">
                <a:effectLst/>
              </a:rPr>
              <a:t>Have We Progressed </a:t>
            </a:r>
            <a:r>
              <a:rPr lang="en-US" b="1" u="sng" dirty="0" smtClean="0">
                <a:effectLst/>
              </a:rPr>
              <a:t>In </a:t>
            </a:r>
            <a:r>
              <a:rPr lang="en-US" b="1" u="sng" dirty="0">
                <a:effectLst/>
              </a:rPr>
              <a:t>15 Years?</a:t>
            </a:r>
          </a:p>
        </p:txBody>
      </p:sp>
      <p:sp>
        <p:nvSpPr>
          <p:cNvPr id="6" name="Text Placeholder 5"/>
          <p:cNvSpPr>
            <a:spLocks noGrp="1"/>
          </p:cNvSpPr>
          <p:nvPr>
            <p:ph type="body" sz="half" idx="4294967295"/>
          </p:nvPr>
        </p:nvSpPr>
        <p:spPr>
          <a:xfrm>
            <a:off x="2336801" y="1443932"/>
            <a:ext cx="9144000" cy="4625975"/>
          </a:xfrm>
        </p:spPr>
        <p:txBody>
          <a:bodyPr>
            <a:normAutofit/>
          </a:bodyPr>
          <a:lstStyle/>
          <a:p>
            <a:pPr marL="0" indent="0">
              <a:buNone/>
            </a:pPr>
            <a:r>
              <a:rPr lang="en-US" sz="3600" dirty="0"/>
              <a:t>“ [We] must not overlook the possibilities for maximizing the resources at our disposal … we need to find our niche and allocate resources accordingly.  That means setting priorities.  It means making tough decisions about which programs should be expanded and which should be eliminated or curtailed.”</a:t>
            </a:r>
          </a:p>
          <a:p>
            <a:pPr marL="0" indent="0" algn="l">
              <a:buNone/>
            </a:pP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01467" y="5672667"/>
            <a:ext cx="3657600" cy="646331"/>
          </a:xfrm>
          <a:prstGeom prst="rect">
            <a:avLst/>
          </a:prstGeom>
          <a:noFill/>
        </p:spPr>
        <p:txBody>
          <a:bodyPr wrap="square" rtlCol="0">
            <a:spAutoFit/>
          </a:bodyPr>
          <a:lstStyle/>
          <a:p>
            <a:r>
              <a:rPr lang="en-US" dirty="0" smtClean="0"/>
              <a:t> -  SIU President James E. Walker</a:t>
            </a:r>
          </a:p>
          <a:p>
            <a:r>
              <a:rPr lang="en-US" dirty="0" smtClean="0"/>
              <a:t>    September 20, 2001</a:t>
            </a:r>
            <a:endParaRPr lang="en-US" dirty="0"/>
          </a:p>
        </p:txBody>
      </p:sp>
    </p:spTree>
    <p:extLst>
      <p:ext uri="{BB962C8B-B14F-4D97-AF65-F5344CB8AC3E}">
        <p14:creationId xmlns:p14="http://schemas.microsoft.com/office/powerpoint/2010/main" val="286370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47910" y="0"/>
            <a:ext cx="10437223" cy="1752600"/>
          </a:xfrm>
        </p:spPr>
        <p:txBody>
          <a:bodyPr>
            <a:normAutofit/>
          </a:bodyPr>
          <a:lstStyle/>
          <a:p>
            <a:r>
              <a:rPr lang="en-US" sz="3600" b="1" u="sng" dirty="0" smtClean="0">
                <a:effectLst/>
              </a:rPr>
              <a:t>Revisiting Last Year’s SOS Address</a:t>
            </a:r>
            <a:endParaRPr lang="en-US" sz="3600" b="1" u="sng" dirty="0">
              <a:effectLst/>
            </a:endParaRPr>
          </a:p>
        </p:txBody>
      </p:sp>
      <p:sp>
        <p:nvSpPr>
          <p:cNvPr id="6" name="Text Placeholder 5"/>
          <p:cNvSpPr>
            <a:spLocks noGrp="1"/>
          </p:cNvSpPr>
          <p:nvPr>
            <p:ph type="body" sz="half" idx="4294967295"/>
          </p:nvPr>
        </p:nvSpPr>
        <p:spPr>
          <a:xfrm>
            <a:off x="2184400" y="1697930"/>
            <a:ext cx="9906001" cy="4625975"/>
          </a:xfrm>
        </p:spPr>
        <p:txBody>
          <a:bodyPr>
            <a:normAutofit fontScale="70000" lnSpcReduction="20000"/>
          </a:bodyPr>
          <a:lstStyle/>
          <a:p>
            <a:pPr marL="457200" indent="-457200">
              <a:buFont typeface="Wingdings" panose="05000000000000000000" pitchFamily="2" charset="2"/>
              <a:buChar char="Ø"/>
            </a:pPr>
            <a:r>
              <a:rPr lang="en-US" sz="3900" dirty="0" smtClean="0"/>
              <a:t>The 3  Big Eras Of SIU (Establishment/Expansion/Retrenchment)</a:t>
            </a:r>
          </a:p>
          <a:p>
            <a:pPr marL="0" indent="0">
              <a:buNone/>
            </a:pPr>
            <a:endParaRPr lang="en-US" sz="3900" dirty="0" smtClean="0"/>
          </a:p>
          <a:p>
            <a:pPr marL="457200" indent="-457200">
              <a:buFont typeface="Wingdings" panose="05000000000000000000" pitchFamily="2" charset="2"/>
              <a:buChar char="Ø"/>
            </a:pPr>
            <a:r>
              <a:rPr lang="en-US" sz="3900" dirty="0" smtClean="0"/>
              <a:t>Elements Of Retrenchment  (Disinvestment/Cost Shifts/Privatization/Tuition Control)</a:t>
            </a:r>
          </a:p>
          <a:p>
            <a:pPr marL="0" indent="0">
              <a:buNone/>
            </a:pPr>
            <a:endParaRPr lang="en-US" sz="3900" dirty="0" smtClean="0"/>
          </a:p>
          <a:p>
            <a:pPr marL="457200" indent="-457200">
              <a:buFont typeface="Wingdings" panose="05000000000000000000" pitchFamily="2" charset="2"/>
              <a:buChar char="Ø"/>
            </a:pPr>
            <a:r>
              <a:rPr lang="en-US" sz="3900" dirty="0" smtClean="0"/>
              <a:t>More Steps Or Tactics Than Strategy (Grow Enrollment/Grow Giving/Expand Revenue Base/Increase Shared Service)</a:t>
            </a:r>
          </a:p>
          <a:p>
            <a:pPr marL="0" indent="0">
              <a:buNone/>
            </a:pPr>
            <a:endParaRPr lang="en-US" sz="3900" dirty="0" smtClean="0"/>
          </a:p>
          <a:p>
            <a:pPr marL="457200" indent="-457200">
              <a:buFont typeface="Wingdings" panose="05000000000000000000" pitchFamily="2" charset="2"/>
              <a:buChar char="Ø"/>
            </a:pPr>
            <a:r>
              <a:rPr lang="en-US" sz="3900" dirty="0" smtClean="0"/>
              <a:t>Plus One Other Thing …</a:t>
            </a:r>
            <a:endParaRPr lang="en-US" sz="3900" dirty="0"/>
          </a:p>
          <a:p>
            <a:pPr marL="457200" indent="-457200" algn="l">
              <a:buFont typeface="Wingdings" panose="05000000000000000000" pitchFamily="2" charset="2"/>
              <a:buChar char="Ø"/>
            </a:pP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35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47910" y="0"/>
            <a:ext cx="10437223" cy="1752600"/>
          </a:xfrm>
        </p:spPr>
        <p:txBody>
          <a:bodyPr>
            <a:normAutofit/>
          </a:bodyPr>
          <a:lstStyle/>
          <a:p>
            <a:r>
              <a:rPr lang="en-US" sz="3600" b="1" u="sng" dirty="0" smtClean="0">
                <a:effectLst/>
              </a:rPr>
              <a:t>Simply More Tactics For 2016?</a:t>
            </a:r>
            <a:endParaRPr lang="en-US" sz="3600" b="1" u="sng" dirty="0">
              <a:effectLst/>
            </a:endParaRPr>
          </a:p>
        </p:txBody>
      </p:sp>
      <p:sp>
        <p:nvSpPr>
          <p:cNvPr id="6" name="Text Placeholder 5"/>
          <p:cNvSpPr>
            <a:spLocks noGrp="1"/>
          </p:cNvSpPr>
          <p:nvPr>
            <p:ph type="body" sz="half" idx="4294967295"/>
          </p:nvPr>
        </p:nvSpPr>
        <p:spPr>
          <a:xfrm>
            <a:off x="2184400" y="1697930"/>
            <a:ext cx="9906001" cy="4625975"/>
          </a:xfrm>
        </p:spPr>
        <p:txBody>
          <a:bodyPr>
            <a:normAutofit fontScale="77500" lnSpcReduction="20000"/>
          </a:bodyPr>
          <a:lstStyle/>
          <a:p>
            <a:pPr marL="457200" indent="-457200">
              <a:buFont typeface="Wingdings" panose="05000000000000000000" pitchFamily="2" charset="2"/>
              <a:buChar char="Ø"/>
            </a:pPr>
            <a:r>
              <a:rPr lang="en-US" sz="3900" dirty="0" smtClean="0"/>
              <a:t>Reduce Both The Number Of Administrators &amp; “Administrative Overlap”</a:t>
            </a:r>
          </a:p>
          <a:p>
            <a:pPr marL="0" indent="0">
              <a:buNone/>
            </a:pPr>
            <a:endParaRPr lang="en-US" sz="3900" dirty="0" smtClean="0"/>
          </a:p>
          <a:p>
            <a:pPr marL="457200" indent="-457200">
              <a:buFont typeface="Wingdings" panose="05000000000000000000" pitchFamily="2" charset="2"/>
              <a:buChar char="Ø"/>
            </a:pPr>
            <a:r>
              <a:rPr lang="en-US" sz="3900" dirty="0" smtClean="0"/>
              <a:t>Increase Grass-Roots Political Advocacy</a:t>
            </a:r>
          </a:p>
          <a:p>
            <a:pPr marL="0" indent="0">
              <a:buNone/>
            </a:pPr>
            <a:endParaRPr lang="en-US" sz="3900" dirty="0" smtClean="0"/>
          </a:p>
          <a:p>
            <a:pPr marL="457200" indent="-457200">
              <a:buFont typeface="Wingdings" panose="05000000000000000000" pitchFamily="2" charset="2"/>
              <a:buChar char="Ø"/>
            </a:pPr>
            <a:r>
              <a:rPr lang="en-US" sz="3900" dirty="0" smtClean="0"/>
              <a:t>Close Revenue &amp; Expense Gaps In “Outer-Ring” Programs</a:t>
            </a:r>
          </a:p>
          <a:p>
            <a:pPr marL="0" indent="0">
              <a:buNone/>
            </a:pPr>
            <a:endParaRPr lang="en-US" sz="3900" dirty="0" smtClean="0"/>
          </a:p>
          <a:p>
            <a:pPr marL="457200" indent="-457200">
              <a:buFont typeface="Wingdings" panose="05000000000000000000" pitchFamily="2" charset="2"/>
              <a:buChar char="Ø"/>
            </a:pPr>
            <a:r>
              <a:rPr lang="en-US" sz="3900" dirty="0" smtClean="0"/>
              <a:t>Program Review &amp; Reprioritization</a:t>
            </a:r>
            <a:endParaRPr lang="en-US" sz="3900" dirty="0"/>
          </a:p>
          <a:p>
            <a:pPr marL="457200" indent="-457200" algn="l">
              <a:buFont typeface="Wingdings" panose="05000000000000000000" pitchFamily="2" charset="2"/>
              <a:buChar char="Ø"/>
            </a:pP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83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47910" y="0"/>
            <a:ext cx="10437223" cy="1752600"/>
          </a:xfrm>
        </p:spPr>
        <p:txBody>
          <a:bodyPr>
            <a:normAutofit/>
          </a:bodyPr>
          <a:lstStyle/>
          <a:p>
            <a:r>
              <a:rPr lang="en-US" sz="3600" b="1" u="sng" dirty="0" smtClean="0">
                <a:effectLst/>
              </a:rPr>
              <a:t>Of Course … It’s About Strategy</a:t>
            </a:r>
            <a:endParaRPr lang="en-US" sz="3600" b="1" u="sng" dirty="0">
              <a:effectLst/>
            </a:endParaRPr>
          </a:p>
        </p:txBody>
      </p:sp>
      <p:sp>
        <p:nvSpPr>
          <p:cNvPr id="6" name="Text Placeholder 5"/>
          <p:cNvSpPr>
            <a:spLocks noGrp="1"/>
          </p:cNvSpPr>
          <p:nvPr>
            <p:ph type="body" sz="half" idx="4294967295"/>
          </p:nvPr>
        </p:nvSpPr>
        <p:spPr>
          <a:xfrm>
            <a:off x="2184400" y="1697930"/>
            <a:ext cx="9906001" cy="4625975"/>
          </a:xfrm>
        </p:spPr>
        <p:txBody>
          <a:bodyPr>
            <a:normAutofit fontScale="85000" lnSpcReduction="20000"/>
          </a:bodyPr>
          <a:lstStyle/>
          <a:p>
            <a:pPr marL="457200" indent="-457200">
              <a:buFont typeface="Wingdings" panose="05000000000000000000" pitchFamily="2" charset="2"/>
              <a:buChar char="Ø"/>
            </a:pPr>
            <a:r>
              <a:rPr lang="en-US" sz="3900" dirty="0" smtClean="0"/>
              <a:t>“Retrenchment” Suggests Retreat</a:t>
            </a:r>
          </a:p>
          <a:p>
            <a:pPr marL="0" indent="0">
              <a:buNone/>
            </a:pPr>
            <a:endParaRPr lang="en-US" sz="3900" dirty="0" smtClean="0"/>
          </a:p>
          <a:p>
            <a:pPr marL="457200" indent="-457200">
              <a:buFont typeface="Wingdings" panose="05000000000000000000" pitchFamily="2" charset="2"/>
              <a:buChar char="Ø"/>
            </a:pPr>
            <a:r>
              <a:rPr lang="en-US" sz="3900" dirty="0" smtClean="0"/>
              <a:t>Tactics Only Buy Time</a:t>
            </a:r>
          </a:p>
          <a:p>
            <a:pPr marL="0" indent="0">
              <a:buNone/>
            </a:pPr>
            <a:endParaRPr lang="en-US" sz="3900" dirty="0" smtClean="0"/>
          </a:p>
          <a:p>
            <a:pPr marL="457200" indent="-457200">
              <a:buFont typeface="Wingdings" panose="05000000000000000000" pitchFamily="2" charset="2"/>
              <a:buChar char="Ø"/>
            </a:pPr>
            <a:r>
              <a:rPr lang="en-US" sz="3900" dirty="0" smtClean="0"/>
              <a:t>Reshaping Of The State-University Covenant</a:t>
            </a:r>
          </a:p>
          <a:p>
            <a:pPr marL="0" indent="0">
              <a:buNone/>
            </a:pPr>
            <a:endParaRPr lang="en-US" sz="3900" dirty="0" smtClean="0"/>
          </a:p>
          <a:p>
            <a:pPr marL="457200" indent="-457200">
              <a:buFont typeface="Wingdings" panose="05000000000000000000" pitchFamily="2" charset="2"/>
              <a:buChar char="Ø"/>
            </a:pPr>
            <a:r>
              <a:rPr lang="en-US" sz="3900" dirty="0" smtClean="0"/>
              <a:t>Affirmative &amp; Transformational Approaches Needed … Strategic Responses Called For</a:t>
            </a:r>
            <a:endParaRPr lang="en-US" sz="3900" dirty="0"/>
          </a:p>
          <a:p>
            <a:pPr marL="457200" indent="-457200" algn="l">
              <a:buFont typeface="Wingdings" panose="05000000000000000000" pitchFamily="2" charset="2"/>
              <a:buChar char="Ø"/>
            </a:pPr>
            <a:endParaRPr lang="en-US" sz="3600" dirty="0"/>
          </a:p>
        </p:txBody>
      </p:sp>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346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482715" y="985653"/>
            <a:ext cx="8998086" cy="5068014"/>
          </a:xfrm>
          <a:prstGeom prst="rect">
            <a:avLst/>
          </a:prstGeom>
        </p:spPr>
      </p:pic>
    </p:spTree>
    <p:extLst>
      <p:ext uri="{BB962C8B-B14F-4D97-AF65-F5344CB8AC3E}">
        <p14:creationId xmlns:p14="http://schemas.microsoft.com/office/powerpoint/2010/main" val="196191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262997" y="228599"/>
            <a:ext cx="1616075" cy="6384925"/>
            <a:chOff x="187" y="202"/>
            <a:chExt cx="1018" cy="4022"/>
          </a:xfrm>
          <a:solidFill>
            <a:schemeClr val="accent2"/>
          </a:solidFill>
        </p:grpSpPr>
        <p:sp>
          <p:nvSpPr>
            <p:cNvPr id="10" name="AutoShape 3"/>
            <p:cNvSpPr>
              <a:spLocks noChangeAspect="1" noChangeArrowheads="1" noTextEdit="1"/>
            </p:cNvSpPr>
            <p:nvPr/>
          </p:nvSpPr>
          <p:spPr bwMode="auto">
            <a:xfrm>
              <a:off x="187" y="202"/>
              <a:ext cx="1018" cy="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 y="245"/>
              <a:ext cx="977" cy="5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59174" y="1351278"/>
            <a:ext cx="1689463" cy="3339376"/>
          </a:xfrm>
          <a:prstGeom prst="rect">
            <a:avLst/>
          </a:prstGeom>
          <a:noFill/>
        </p:spPr>
        <p:txBody>
          <a:bodyPr wrap="square" rtlCol="0">
            <a:spAutoFit/>
          </a:bodyPr>
          <a:lstStyle/>
          <a:p>
            <a:pPr algn="ctr"/>
            <a:endParaRPr lang="en-US" sz="2800" b="1" dirty="0" smtClean="0">
              <a:solidFill>
                <a:schemeClr val="bg2"/>
              </a:solidFill>
              <a:latin typeface="FrankRuehl" panose="020E0503060101010101" pitchFamily="34" charset="-79"/>
              <a:cs typeface="FrankRuehl" panose="020E0503060101010101" pitchFamily="34" charset="-79"/>
            </a:endParaRPr>
          </a:p>
          <a:p>
            <a:pPr algn="ctr"/>
            <a:endParaRPr lang="en-US" sz="1100" b="1" dirty="0" smtClean="0">
              <a:solidFill>
                <a:schemeClr val="bg2"/>
              </a:solidFill>
              <a:latin typeface="FrankRuehl" panose="020E0503060101010101" pitchFamily="34" charset="-79"/>
              <a:cs typeface="FrankRuehl" panose="020E0503060101010101" pitchFamily="34" charset="-79"/>
            </a:endParaRPr>
          </a:p>
          <a:p>
            <a:pPr algn="ctr"/>
            <a:r>
              <a:rPr lang="en-US" sz="2800" b="1" i="1" dirty="0" smtClean="0">
                <a:solidFill>
                  <a:schemeClr val="bg2"/>
                </a:solidFill>
                <a:latin typeface="FrankRuehl" panose="020E0503060101010101" pitchFamily="34" charset="-79"/>
                <a:cs typeface="FrankRuehl" panose="020E0503060101010101" pitchFamily="34" charset="-79"/>
              </a:rPr>
              <a:t>State</a:t>
            </a:r>
          </a:p>
          <a:p>
            <a:pPr algn="ctr"/>
            <a:r>
              <a:rPr lang="en-US" sz="2800" b="1" i="1" dirty="0">
                <a:solidFill>
                  <a:schemeClr val="bg2"/>
                </a:solidFill>
                <a:latin typeface="FrankRuehl" panose="020E0503060101010101" pitchFamily="34" charset="-79"/>
                <a:cs typeface="FrankRuehl" panose="020E0503060101010101" pitchFamily="34" charset="-79"/>
              </a:rPr>
              <a:t>o</a:t>
            </a:r>
            <a:r>
              <a:rPr lang="en-US" sz="2800" b="1" i="1" dirty="0" smtClean="0">
                <a:solidFill>
                  <a:schemeClr val="bg2"/>
                </a:solidFill>
                <a:latin typeface="FrankRuehl" panose="020E0503060101010101" pitchFamily="34" charset="-79"/>
                <a:cs typeface="FrankRuehl" panose="020E0503060101010101" pitchFamily="34" charset="-79"/>
              </a:rPr>
              <a:t>f the</a:t>
            </a:r>
          </a:p>
          <a:p>
            <a:pPr algn="ctr"/>
            <a:r>
              <a:rPr lang="en-US" sz="2800" b="1" i="1" dirty="0" smtClean="0">
                <a:solidFill>
                  <a:schemeClr val="bg2"/>
                </a:solidFill>
                <a:latin typeface="FrankRuehl" panose="020E0503060101010101" pitchFamily="34" charset="-79"/>
                <a:cs typeface="FrankRuehl" panose="020E0503060101010101" pitchFamily="34" charset="-79"/>
              </a:rPr>
              <a:t>System Address</a:t>
            </a:r>
          </a:p>
          <a:p>
            <a:pPr algn="ctr"/>
            <a:endParaRPr lang="en-US" sz="2400" b="1" i="1" dirty="0" smtClean="0">
              <a:solidFill>
                <a:schemeClr val="bg2"/>
              </a:solidFill>
              <a:latin typeface="FrankRuehl" panose="020E0503060101010101" pitchFamily="34" charset="-79"/>
              <a:cs typeface="FrankRuehl" panose="020E0503060101010101" pitchFamily="34" charset="-79"/>
            </a:endParaRPr>
          </a:p>
          <a:p>
            <a:pPr algn="ctr"/>
            <a:r>
              <a:rPr lang="en-US" b="1" i="1" dirty="0" smtClean="0">
                <a:solidFill>
                  <a:schemeClr val="bg2"/>
                </a:solidFill>
              </a:rPr>
              <a:t>Randy J. Dunn</a:t>
            </a:r>
          </a:p>
          <a:p>
            <a:pPr algn="ctr"/>
            <a:r>
              <a:rPr lang="en-US" b="1" i="1" dirty="0" smtClean="0">
                <a:solidFill>
                  <a:schemeClr val="bg2"/>
                </a:solidFill>
              </a:rPr>
              <a:t>President</a:t>
            </a:r>
            <a:endParaRPr lang="en-US" b="1" i="1" dirty="0">
              <a:solidFill>
                <a:schemeClr val="bg2"/>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35" y="5681662"/>
            <a:ext cx="1550988" cy="847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445708" y="948266"/>
            <a:ext cx="9060706" cy="5103283"/>
          </a:xfrm>
          <a:prstGeom prst="rect">
            <a:avLst/>
          </a:prstGeom>
        </p:spPr>
      </p:pic>
    </p:spTree>
    <p:extLst>
      <p:ext uri="{BB962C8B-B14F-4D97-AF65-F5344CB8AC3E}">
        <p14:creationId xmlns:p14="http://schemas.microsoft.com/office/powerpoint/2010/main" val="172291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2135</TotalTime>
  <Words>725</Words>
  <Application>Microsoft Office PowerPoint</Application>
  <PresentationFormat>Widescreen</PresentationFormat>
  <Paragraphs>310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Calisto MT</vt:lpstr>
      <vt:lpstr>FrankRuehl</vt:lpstr>
      <vt:lpstr>Trebuchet MS</vt:lpstr>
      <vt:lpstr>Wingdings</vt:lpstr>
      <vt:lpstr>Wingdings 2</vt:lpstr>
      <vt:lpstr>Slate</vt:lpstr>
      <vt:lpstr>PowerPoint Presentation</vt:lpstr>
      <vt:lpstr>Welcome To The State Of The System 2016</vt:lpstr>
      <vt:lpstr>The State Of Our System, In One Speech?</vt:lpstr>
      <vt:lpstr>Have We Progressed In 15 Years?</vt:lpstr>
      <vt:lpstr>Revisiting Last Year’s SOS Address</vt:lpstr>
      <vt:lpstr>Simply More Tactics For 2016?</vt:lpstr>
      <vt:lpstr>Of Course … It’s About Strategy</vt:lpstr>
      <vt:lpstr>PowerPoint Presentation</vt:lpstr>
      <vt:lpstr>PowerPoint Presentation</vt:lpstr>
      <vt:lpstr>What Defines A Strategic Response?</vt:lpstr>
      <vt:lpstr>PowerPoint Presentation</vt:lpstr>
      <vt:lpstr>Mission &amp; Purpose</vt:lpstr>
      <vt:lpstr>Students &amp; Programs</vt:lpstr>
      <vt:lpstr>Operations &amp; Organization</vt:lpstr>
      <vt:lpstr>Human Capital &amp; Innovation</vt:lpstr>
      <vt:lpstr>Identity &amp; Reputation</vt:lpstr>
      <vt:lpstr>SIU System Strategic Plan</vt:lpstr>
      <vt:lpstr>PowerPoint Presentation</vt:lpstr>
      <vt:lpstr>Adapting To The New Strategic Realities</vt:lpstr>
      <vt:lpstr>Tightly-Coupled Values</vt:lpstr>
      <vt:lpstr>Q &amp; A</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University Address</dc:title>
  <dc:creator>Paula Keith</dc:creator>
  <cp:lastModifiedBy>Bradley Michael Visintin</cp:lastModifiedBy>
  <cp:revision>76</cp:revision>
  <cp:lastPrinted>2016-10-17T16:55:51Z</cp:lastPrinted>
  <dcterms:created xsi:type="dcterms:W3CDTF">2015-09-21T18:10:32Z</dcterms:created>
  <dcterms:modified xsi:type="dcterms:W3CDTF">2017-10-18T16:07:40Z</dcterms:modified>
</cp:coreProperties>
</file>