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1"/>
  </p:notesMasterIdLst>
  <p:sldIdLst>
    <p:sldId id="256" r:id="rId2"/>
    <p:sldId id="318" r:id="rId3"/>
    <p:sldId id="258" r:id="rId4"/>
    <p:sldId id="271" r:id="rId5"/>
    <p:sldId id="272" r:id="rId6"/>
    <p:sldId id="266" r:id="rId7"/>
    <p:sldId id="268" r:id="rId8"/>
    <p:sldId id="269" r:id="rId9"/>
    <p:sldId id="262" r:id="rId10"/>
    <p:sldId id="257" r:id="rId11"/>
    <p:sldId id="341" r:id="rId12"/>
    <p:sldId id="340" r:id="rId13"/>
    <p:sldId id="317" r:id="rId14"/>
    <p:sldId id="265" r:id="rId15"/>
    <p:sldId id="280" r:id="rId16"/>
    <p:sldId id="277" r:id="rId17"/>
    <p:sldId id="342" r:id="rId18"/>
    <p:sldId id="275" r:id="rId19"/>
    <p:sldId id="28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4676"/>
  </p:normalViewPr>
  <p:slideViewPr>
    <p:cSldViewPr snapToGrid="0" snapToObjects="1">
      <p:cViewPr varScale="1">
        <p:scale>
          <a:sx n="111" d="100"/>
          <a:sy n="111"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charset="0"/>
              </a:defRPr>
            </a:lvl1pPr>
          </a:lstStyle>
          <a:p>
            <a:fld id="{5CF6E9C9-E388-9746-85B8-BF6BBB38686C}" type="datetimeFigureOut">
              <a:rPr lang="en-US" smtClean="0"/>
              <a:pPr/>
              <a:t>9/9/2025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charset="0"/>
              </a:defRPr>
            </a:lvl1pPr>
          </a:lstStyle>
          <a:p>
            <a:fld id="{C142F891-CE3D-E545-B6B7-4316E5CC1A34}" type="slidenum">
              <a:rPr lang="en-US" smtClean="0"/>
              <a:pPr/>
              <a:t>‹#›</a:t>
            </a:fld>
            <a:endParaRPr lang="en-US" dirty="0"/>
          </a:p>
        </p:txBody>
      </p:sp>
    </p:spTree>
    <p:extLst>
      <p:ext uri="{BB962C8B-B14F-4D97-AF65-F5344CB8AC3E}">
        <p14:creationId xmlns:p14="http://schemas.microsoft.com/office/powerpoint/2010/main" val="107721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12</a:t>
            </a:fld>
            <a:endParaRPr lang="en-US" dirty="0"/>
          </a:p>
        </p:txBody>
      </p:sp>
    </p:spTree>
    <p:extLst>
      <p:ext uri="{BB962C8B-B14F-4D97-AF65-F5344CB8AC3E}">
        <p14:creationId xmlns:p14="http://schemas.microsoft.com/office/powerpoint/2010/main" val="78112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13</a:t>
            </a:fld>
            <a:endParaRPr lang="en-US" dirty="0"/>
          </a:p>
        </p:txBody>
      </p:sp>
    </p:spTree>
    <p:extLst>
      <p:ext uri="{BB962C8B-B14F-4D97-AF65-F5344CB8AC3E}">
        <p14:creationId xmlns:p14="http://schemas.microsoft.com/office/powerpoint/2010/main" val="329195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14</a:t>
            </a:fld>
            <a:endParaRPr lang="en-US" dirty="0"/>
          </a:p>
        </p:txBody>
      </p:sp>
    </p:spTree>
    <p:extLst>
      <p:ext uri="{BB962C8B-B14F-4D97-AF65-F5344CB8AC3E}">
        <p14:creationId xmlns:p14="http://schemas.microsoft.com/office/powerpoint/2010/main" val="225736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15</a:t>
            </a:fld>
            <a:endParaRPr lang="en-US" dirty="0"/>
          </a:p>
        </p:txBody>
      </p:sp>
    </p:spTree>
    <p:extLst>
      <p:ext uri="{BB962C8B-B14F-4D97-AF65-F5344CB8AC3E}">
        <p14:creationId xmlns:p14="http://schemas.microsoft.com/office/powerpoint/2010/main" val="110785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accent1"/>
                </a:solidFill>
                <a:latin typeface="Arial" charset="0"/>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accent1"/>
                </a:solidFill>
                <a:latin typeface="Arial" charset="0"/>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accent1"/>
                </a:solidFill>
                <a:latin typeface="Arial" charset="0"/>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accent1"/>
                </a:solidFill>
                <a:latin typeface="Arial" charset="0"/>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28ABA-DCBA-764E-AE1F-CCC84A0CD031}"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B328ABA-DCBA-764E-AE1F-CCC84A0CD031}" type="datetimeFigureOut">
              <a:rPr lang="en-US" smtClean="0"/>
              <a:t>9/9/2025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1532B03-4FAE-904D-93B3-B7A0607686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fld id="{EB328ABA-DCBA-764E-AE1F-CCC84A0CD031}" type="datetimeFigureOut">
              <a:rPr lang="en-US" smtClean="0"/>
              <a:pPr/>
              <a:t>9/9/2025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fld id="{31532B03-4FAE-904D-93B3-B7A0607686CC}" type="slidenum">
              <a:rPr lang="en-US" smtClean="0"/>
              <a:pPr/>
              <a:t>‹#›</a:t>
            </a:fld>
            <a:endParaRPr lang="en-US" dirty="0"/>
          </a:p>
        </p:txBody>
      </p:sp>
    </p:spTree>
    <p:extLst>
      <p:ext uri="{BB962C8B-B14F-4D97-AF65-F5344CB8AC3E}">
        <p14:creationId xmlns:p14="http://schemas.microsoft.com/office/powerpoint/2010/main" val="740901480"/>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200" b="0" i="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Arial"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usystem.edu/innovation-planning-partnerships/export-controls/travel.s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travelregistry.siumed.edu/" TargetMode="External"/><Relationship Id="rId5" Type="http://schemas.openxmlformats.org/officeDocument/2006/relationships/hyperlink" Target="https://travelregistry.siue.edu/" TargetMode="External"/><Relationship Id="rId4" Type="http://schemas.openxmlformats.org/officeDocument/2006/relationships/hyperlink" Target="https://travelregistry.siu.ed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wakela@siue.ed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iusystem.edu/academic-affairs/export-controls/index.shtml" TargetMode="External"/><Relationship Id="rId5" Type="http://schemas.openxmlformats.org/officeDocument/2006/relationships/hyperlink" Target="mailto:pcooper63@siumed.edu" TargetMode="External"/><Relationship Id="rId4" Type="http://schemas.openxmlformats.org/officeDocument/2006/relationships/hyperlink" Target="mailto:bjmartin@si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694" y="3163706"/>
            <a:ext cx="3268616" cy="1822109"/>
          </a:xfrm>
          <a:prstGeom prst="rect">
            <a:avLst/>
          </a:prstGeom>
        </p:spPr>
      </p:pic>
      <p:sp>
        <p:nvSpPr>
          <p:cNvPr id="9" name="TextBox 8"/>
          <p:cNvSpPr txBox="1"/>
          <p:nvPr/>
        </p:nvSpPr>
        <p:spPr>
          <a:xfrm>
            <a:off x="785591" y="761399"/>
            <a:ext cx="9782822" cy="2677656"/>
          </a:xfrm>
          <a:prstGeom prst="rect">
            <a:avLst/>
          </a:prstGeom>
          <a:noFill/>
        </p:spPr>
        <p:txBody>
          <a:bodyPr wrap="square" rtlCol="0">
            <a:spAutoFit/>
          </a:bodyPr>
          <a:lstStyle/>
          <a:p>
            <a:pPr algn="ctr"/>
            <a:endParaRPr lang="en-US" sz="5400" b="1" dirty="0">
              <a:solidFill>
                <a:srgbClr val="FFC000"/>
              </a:solidFill>
              <a:latin typeface="Arial" charset="0"/>
              <a:ea typeface="Arial" charset="0"/>
              <a:cs typeface="Arial" charset="0"/>
            </a:endParaRPr>
          </a:p>
          <a:p>
            <a:pPr algn="ctr"/>
            <a:r>
              <a:rPr lang="en-US" sz="5400" b="1" dirty="0">
                <a:solidFill>
                  <a:srgbClr val="FFC000"/>
                </a:solidFill>
                <a:latin typeface="Arial" charset="0"/>
                <a:ea typeface="Arial" charset="0"/>
                <a:cs typeface="Arial" charset="0"/>
              </a:rPr>
              <a:t>Export Controls </a:t>
            </a:r>
            <a:r>
              <a:rPr lang="en-US" sz="5400" b="1" dirty="0">
                <a:solidFill>
                  <a:srgbClr val="FFC000"/>
                </a:solidFill>
              </a:rPr>
              <a:t>Compliance</a:t>
            </a:r>
          </a:p>
          <a:p>
            <a:pPr algn="ctr"/>
            <a:endParaRPr lang="en-US" sz="6000" b="1" dirty="0">
              <a:solidFill>
                <a:srgbClr val="FFC000"/>
              </a:solidFill>
              <a:latin typeface="Arial" charset="0"/>
              <a:ea typeface="Arial" charset="0"/>
              <a:cs typeface="Arial" charset="0"/>
            </a:endParaRPr>
          </a:p>
        </p:txBody>
      </p:sp>
    </p:spTree>
    <p:extLst>
      <p:ext uri="{BB962C8B-B14F-4D97-AF65-F5344CB8AC3E}">
        <p14:creationId xmlns:p14="http://schemas.microsoft.com/office/powerpoint/2010/main" val="25769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6" name="TextBox 5"/>
          <p:cNvSpPr txBox="1"/>
          <p:nvPr/>
        </p:nvSpPr>
        <p:spPr>
          <a:xfrm>
            <a:off x="544945" y="348812"/>
            <a:ext cx="10520939" cy="584775"/>
          </a:xfrm>
          <a:prstGeom prst="rect">
            <a:avLst/>
          </a:prstGeom>
          <a:noFill/>
        </p:spPr>
        <p:txBody>
          <a:bodyPr wrap="square" rtlCol="0">
            <a:spAutoFit/>
          </a:bodyPr>
          <a:lstStyle/>
          <a:p>
            <a:r>
              <a:rPr lang="en-US" sz="3200" b="1" cap="all" dirty="0">
                <a:solidFill>
                  <a:srgbClr val="FFC000"/>
                </a:solidFill>
                <a:latin typeface="Arial" charset="0"/>
                <a:ea typeface="Arial" charset="0"/>
                <a:cs typeface="Arial" charset="0"/>
              </a:rPr>
              <a:t>SIU International travel registry</a:t>
            </a:r>
            <a:endParaRPr lang="en-US" sz="3200" cap="all" dirty="0">
              <a:solidFill>
                <a:srgbClr val="FFC000"/>
              </a:solidFill>
              <a:latin typeface="Arial" charset="0"/>
            </a:endParaRPr>
          </a:p>
        </p:txBody>
      </p:sp>
      <p:sp>
        <p:nvSpPr>
          <p:cNvPr id="3" name="TextBox 2"/>
          <p:cNvSpPr txBox="1"/>
          <p:nvPr/>
        </p:nvSpPr>
        <p:spPr>
          <a:xfrm>
            <a:off x="776920" y="3752005"/>
            <a:ext cx="11065884" cy="461665"/>
          </a:xfrm>
          <a:prstGeom prst="rect">
            <a:avLst/>
          </a:prstGeom>
          <a:noFill/>
        </p:spPr>
        <p:txBody>
          <a:bodyPr wrap="square" rtlCol="0">
            <a:spAutoFit/>
          </a:bodyPr>
          <a:lstStyle/>
          <a:p>
            <a:pPr>
              <a:spcAft>
                <a:spcPts val="2400"/>
              </a:spcAft>
            </a:pPr>
            <a:r>
              <a:rPr lang="en-US" sz="2400" i="1" dirty="0">
                <a:latin typeface="Arial" charset="0"/>
                <a:ea typeface="Arial" charset="0"/>
                <a:cs typeface="Arial" charset="0"/>
              </a:rPr>
              <a:t>		</a:t>
            </a:r>
            <a:endParaRPr lang="en-US" sz="2400" dirty="0"/>
          </a:p>
        </p:txBody>
      </p:sp>
      <p:sp>
        <p:nvSpPr>
          <p:cNvPr id="4" name="TextBox 3">
            <a:extLst>
              <a:ext uri="{FF2B5EF4-FFF2-40B4-BE49-F238E27FC236}">
                <a16:creationId xmlns:a16="http://schemas.microsoft.com/office/drawing/2014/main" id="{F2E35A84-3AF4-6A93-2C5F-21B0B739B1C1}"/>
              </a:ext>
            </a:extLst>
          </p:cNvPr>
          <p:cNvSpPr txBox="1"/>
          <p:nvPr/>
        </p:nvSpPr>
        <p:spPr>
          <a:xfrm>
            <a:off x="1133590" y="1199072"/>
            <a:ext cx="10281489" cy="6432530"/>
          </a:xfrm>
          <a:prstGeom prst="rect">
            <a:avLst/>
          </a:prstGeom>
          <a:noFill/>
        </p:spPr>
        <p:txBody>
          <a:bodyPr wrap="square" rtlCol="0">
            <a:spAutoFit/>
          </a:bodyPr>
          <a:lstStyle/>
          <a:p>
            <a:pPr marL="342900" indent="-342900">
              <a:spcAft>
                <a:spcPts val="2400"/>
              </a:spcAft>
              <a:buClr>
                <a:srgbClr val="FFC000"/>
              </a:buClr>
              <a:buSzPct val="120000"/>
              <a:buFont typeface="Wingdings" charset="2"/>
              <a:buChar char="§"/>
            </a:pPr>
            <a:r>
              <a:rPr lang="en-US" sz="2400" dirty="0">
                <a:latin typeface="Arial" charset="0"/>
                <a:ea typeface="Arial" charset="0"/>
                <a:cs typeface="Arial" charset="0"/>
              </a:rPr>
              <a:t>All individuals in the SIU community </a:t>
            </a:r>
            <a:r>
              <a:rPr lang="en-US" sz="2400" dirty="0">
                <a:solidFill>
                  <a:srgbClr val="FFC000"/>
                </a:solidFill>
                <a:latin typeface="Arial" charset="0"/>
                <a:ea typeface="Arial" charset="0"/>
                <a:cs typeface="Arial" charset="0"/>
              </a:rPr>
              <a:t>traveling abroad </a:t>
            </a:r>
            <a:r>
              <a:rPr lang="en-US" sz="2400" dirty="0">
                <a:latin typeface="Arial" charset="0"/>
                <a:ea typeface="Arial" charset="0"/>
                <a:cs typeface="Arial" charset="0"/>
              </a:rPr>
              <a:t>as part of </a:t>
            </a:r>
            <a:r>
              <a:rPr lang="en-US" sz="2400" dirty="0">
                <a:solidFill>
                  <a:srgbClr val="FFC000"/>
                </a:solidFill>
                <a:latin typeface="Arial" charset="0"/>
                <a:ea typeface="Arial" charset="0"/>
                <a:cs typeface="Arial" charset="0"/>
              </a:rPr>
              <a:t>SIU related travel </a:t>
            </a:r>
            <a:r>
              <a:rPr lang="en-US" sz="2400" dirty="0">
                <a:latin typeface="Arial" charset="0"/>
                <a:ea typeface="Arial" charset="0"/>
                <a:cs typeface="Arial" charset="0"/>
              </a:rPr>
              <a:t>are </a:t>
            </a:r>
            <a:r>
              <a:rPr lang="en-US" sz="2400" b="1" dirty="0">
                <a:latin typeface="Arial" charset="0"/>
                <a:ea typeface="Arial" charset="0"/>
                <a:cs typeface="Arial" charset="0"/>
              </a:rPr>
              <a:t>REQUIRED</a:t>
            </a:r>
            <a:r>
              <a:rPr lang="en-US" sz="2400" dirty="0">
                <a:latin typeface="Arial" charset="0"/>
                <a:ea typeface="Arial" charset="0"/>
                <a:cs typeface="Arial" charset="0"/>
              </a:rPr>
              <a:t> to enter their travel information into the Terra Dotta International Travel Registry 30 before they depart.</a:t>
            </a:r>
          </a:p>
          <a:p>
            <a:pPr marL="342900" indent="-342900">
              <a:spcAft>
                <a:spcPts val="2400"/>
              </a:spcAft>
              <a:buClr>
                <a:srgbClr val="FFC000"/>
              </a:buClr>
              <a:buSzPct val="120000"/>
              <a:buFont typeface="Wingdings" charset="2"/>
              <a:buChar char="§"/>
            </a:pPr>
            <a:r>
              <a:rPr lang="en-US" sz="2400" dirty="0">
                <a:latin typeface="Arial" charset="0"/>
                <a:ea typeface="Arial" charset="0"/>
                <a:cs typeface="Arial" charset="0"/>
              </a:rPr>
              <a:t>Once submitted, it is routed to the designated offices for approval.</a:t>
            </a:r>
          </a:p>
          <a:p>
            <a:pPr marL="342900" indent="-342900">
              <a:spcAft>
                <a:spcPts val="2400"/>
              </a:spcAft>
              <a:buClr>
                <a:srgbClr val="FFC000"/>
              </a:buClr>
              <a:buSzPct val="120000"/>
              <a:buFont typeface="Wingdings" charset="2"/>
              <a:buChar char="§"/>
            </a:pPr>
            <a:r>
              <a:rPr lang="en-US" sz="2400" dirty="0">
                <a:latin typeface="Arial" charset="0"/>
                <a:cs typeface="Arial" charset="0"/>
              </a:rPr>
              <a:t>Further details can be found on the Export Controls website under International Travel </a:t>
            </a:r>
            <a:r>
              <a:rPr lang="en-US" sz="2000" dirty="0">
                <a:hlinkClick r:id="rId3"/>
              </a:rPr>
              <a:t>https://siusystem.edu/innovation-planning-partnerships/export-controls/travel.shtml</a:t>
            </a:r>
            <a:endParaRPr lang="en-US" sz="2000" dirty="0"/>
          </a:p>
          <a:p>
            <a:pPr marL="800100" lvl="1" indent="-342900">
              <a:spcAft>
                <a:spcPts val="2400"/>
              </a:spcAft>
              <a:buClr>
                <a:srgbClr val="FFC000"/>
              </a:buClr>
              <a:buSzPct val="120000"/>
              <a:buFont typeface="Wingdings" charset="2"/>
              <a:buChar char="§"/>
            </a:pPr>
            <a:r>
              <a:rPr lang="en-US" sz="2000" dirty="0">
                <a:latin typeface="Arial" panose="020B0604020202020204" pitchFamily="34" charset="0"/>
                <a:cs typeface="Arial" panose="020B0604020202020204" pitchFamily="34" charset="0"/>
              </a:rPr>
              <a:t>The SIUC registry - </a:t>
            </a:r>
            <a:r>
              <a:rPr lang="en-US" sz="2000" dirty="0">
                <a:latin typeface="Arial" panose="020B0604020202020204" pitchFamily="34" charset="0"/>
                <a:cs typeface="Arial" panose="020B0604020202020204" pitchFamily="34" charset="0"/>
                <a:hlinkClick r:id="rId4"/>
              </a:rPr>
              <a:t>https://travelregistry.siu.edu</a:t>
            </a:r>
            <a:endParaRPr lang="en-US" sz="2000" dirty="0">
              <a:latin typeface="Arial" panose="020B0604020202020204" pitchFamily="34" charset="0"/>
              <a:cs typeface="Arial" panose="020B0604020202020204" pitchFamily="34" charset="0"/>
            </a:endParaRPr>
          </a:p>
          <a:p>
            <a:pPr marL="800100" lvl="1" indent="-342900">
              <a:spcAft>
                <a:spcPts val="2400"/>
              </a:spcAft>
              <a:buClr>
                <a:srgbClr val="FFC000"/>
              </a:buClr>
              <a:buSzPct val="120000"/>
              <a:buFont typeface="Wingdings" charset="2"/>
              <a:buChar char="§"/>
            </a:pPr>
            <a:r>
              <a:rPr lang="en-US" sz="2000" dirty="0">
                <a:latin typeface="Arial" panose="020B0604020202020204" pitchFamily="34" charset="0"/>
                <a:cs typeface="Arial" panose="020B0604020202020204" pitchFamily="34" charset="0"/>
              </a:rPr>
              <a:t>The SIUE registry - </a:t>
            </a:r>
            <a:r>
              <a:rPr lang="en-US" sz="2000" dirty="0">
                <a:latin typeface="Arial" panose="020B0604020202020204" pitchFamily="34" charset="0"/>
                <a:cs typeface="Arial" panose="020B0604020202020204" pitchFamily="34" charset="0"/>
                <a:hlinkClick r:id="rId5"/>
              </a:rPr>
              <a:t>https://travelregistry.siue.edu</a:t>
            </a:r>
            <a:endParaRPr lang="en-US" sz="2000" dirty="0">
              <a:latin typeface="Arial" panose="020B0604020202020204" pitchFamily="34" charset="0"/>
              <a:cs typeface="Arial" panose="020B0604020202020204" pitchFamily="34" charset="0"/>
            </a:endParaRPr>
          </a:p>
          <a:p>
            <a:pPr marL="800100" lvl="1" indent="-342900">
              <a:spcAft>
                <a:spcPts val="2400"/>
              </a:spcAft>
              <a:buClr>
                <a:srgbClr val="FFC000"/>
              </a:buClr>
              <a:buSzPct val="120000"/>
              <a:buFont typeface="Wingdings" charset="2"/>
              <a:buChar char="§"/>
            </a:pPr>
            <a:r>
              <a:rPr lang="en-US" sz="2000" dirty="0">
                <a:latin typeface="Arial" panose="020B0604020202020204" pitchFamily="34" charset="0"/>
                <a:cs typeface="Arial" panose="020B0604020202020204" pitchFamily="34" charset="0"/>
              </a:rPr>
              <a:t>The SOM registry - </a:t>
            </a:r>
            <a:r>
              <a:rPr lang="en-US" sz="2000" dirty="0">
                <a:latin typeface="Arial" panose="020B0604020202020204" pitchFamily="34" charset="0"/>
                <a:cs typeface="Arial" panose="020B0604020202020204" pitchFamily="34" charset="0"/>
                <a:hlinkClick r:id="rId6"/>
              </a:rPr>
              <a:t>https://travelregistry.siumed.edu</a:t>
            </a:r>
            <a:endParaRPr lang="en-US" sz="2000" dirty="0">
              <a:latin typeface="Arial" panose="020B0604020202020204" pitchFamily="34" charset="0"/>
              <a:cs typeface="Arial" panose="020B0604020202020204" pitchFamily="34" charset="0"/>
            </a:endParaRPr>
          </a:p>
          <a:p>
            <a:pPr marL="342900" indent="-342900">
              <a:spcAft>
                <a:spcPts val="2400"/>
              </a:spcAft>
              <a:buClr>
                <a:srgbClr val="FFC000"/>
              </a:buClr>
              <a:buSzPct val="120000"/>
              <a:buFont typeface="Wingdings" charset="2"/>
              <a:buChar char="§"/>
            </a:pPr>
            <a:endParaRPr lang="en-US" dirty="0">
              <a:latin typeface="Arial" charset="0"/>
              <a:cs typeface="Arial" charset="0"/>
            </a:endParaRPr>
          </a:p>
          <a:p>
            <a:pPr marL="342900" indent="-342900">
              <a:spcAft>
                <a:spcPts val="2400"/>
              </a:spcAft>
              <a:buClr>
                <a:srgbClr val="FFC000"/>
              </a:buClr>
              <a:buSzPct val="120000"/>
              <a:buFont typeface="Wingdings" charset="2"/>
              <a:buChar char="§"/>
            </a:pPr>
            <a:endParaRPr lang="en-US" dirty="0"/>
          </a:p>
        </p:txBody>
      </p:sp>
    </p:spTree>
    <p:extLst>
      <p:ext uri="{BB962C8B-B14F-4D97-AF65-F5344CB8AC3E}">
        <p14:creationId xmlns:p14="http://schemas.microsoft.com/office/powerpoint/2010/main" val="122098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EB563-681B-C92B-B253-EC1332664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33605-C5C2-990E-CEED-97852D438F28}"/>
              </a:ext>
            </a:extLst>
          </p:cNvPr>
          <p:cNvSpPr>
            <a:spLocks noGrp="1"/>
          </p:cNvSpPr>
          <p:nvPr>
            <p:ph type="title"/>
          </p:nvPr>
        </p:nvSpPr>
        <p:spPr>
          <a:xfrm>
            <a:off x="773723" y="1426232"/>
            <a:ext cx="10352543" cy="2404295"/>
          </a:xfrm>
        </p:spPr>
        <p:txBody>
          <a:bodyPr>
            <a:noAutofit/>
          </a:bodyPr>
          <a:lstStyle/>
          <a:p>
            <a:pPr marL="7938">
              <a:spcAft>
                <a:spcPts val="600"/>
              </a:spcAft>
            </a:pPr>
            <a:r>
              <a:rPr lang="en-US" sz="2400" cap="none" dirty="0">
                <a:solidFill>
                  <a:schemeClr val="tx1"/>
                </a:solidFill>
                <a:effectLst/>
                <a:latin typeface="Arial" charset="0"/>
                <a:ea typeface="Arial" charset="0"/>
                <a:cs typeface="Arial" charset="0"/>
              </a:rPr>
              <a:t>All SIU System employees, SIUE faculty and staff, SIUC faculty and staff, SIU School of Medicine faculty and staff that travel to the designated foreign countries.  </a:t>
            </a:r>
            <a:br>
              <a:rPr lang="en-US" sz="2400" cap="none" dirty="0">
                <a:solidFill>
                  <a:schemeClr val="tx1"/>
                </a:solidFill>
                <a:effectLst/>
                <a:latin typeface="Arial" charset="0"/>
                <a:ea typeface="Arial" charset="0"/>
                <a:cs typeface="Arial" charset="0"/>
              </a:rPr>
            </a:br>
            <a:r>
              <a:rPr lang="en-US" sz="2400" cap="none" dirty="0">
                <a:solidFill>
                  <a:schemeClr val="tx1"/>
                </a:solidFill>
                <a:effectLst/>
                <a:latin typeface="Arial" charset="0"/>
                <a:ea typeface="Arial" charset="0"/>
                <a:cs typeface="Arial" charset="0"/>
              </a:rPr>
              <a:t> </a:t>
            </a:r>
            <a:br>
              <a:rPr lang="en-US" sz="2400" cap="none" dirty="0">
                <a:solidFill>
                  <a:schemeClr val="tx1"/>
                </a:solidFill>
                <a:effectLst/>
                <a:latin typeface="Arial" charset="0"/>
                <a:ea typeface="Arial" charset="0"/>
                <a:cs typeface="Arial" charset="0"/>
              </a:rPr>
            </a:br>
            <a:r>
              <a:rPr lang="en-US" sz="2400" cap="none" dirty="0">
                <a:solidFill>
                  <a:schemeClr val="tx1"/>
                </a:solidFill>
                <a:effectLst/>
                <a:latin typeface="Arial" charset="0"/>
                <a:ea typeface="Arial" charset="0"/>
                <a:cs typeface="Arial" charset="0"/>
              </a:rPr>
              <a:t>All SIU travel to the below countries WILL REQUIRE that an Informational Technology Services clean laptop be used during SIU business travel to those countries.</a:t>
            </a:r>
            <a:br>
              <a:rPr lang="en-US" sz="2400" b="1" cap="none" dirty="0">
                <a:solidFill>
                  <a:schemeClr val="tx1"/>
                </a:solidFill>
                <a:effectLst/>
                <a:latin typeface="Arial" charset="0"/>
                <a:ea typeface="Arial" charset="0"/>
                <a:cs typeface="Arial" charset="0"/>
              </a:rPr>
            </a:br>
            <a:br>
              <a:rPr lang="en-US" sz="2400" cap="none" dirty="0">
                <a:solidFill>
                  <a:schemeClr val="tx1"/>
                </a:solidFill>
                <a:effectLst/>
                <a:latin typeface="Arial" charset="0"/>
                <a:ea typeface="Arial" charset="0"/>
                <a:cs typeface="Arial" charset="0"/>
              </a:rPr>
            </a:br>
            <a:endParaRPr lang="en-US" sz="2400" cap="none" dirty="0">
              <a:solidFill>
                <a:schemeClr val="tx1"/>
              </a:solidFill>
              <a:latin typeface="Arial" charset="0"/>
              <a:ea typeface="Arial" charset="0"/>
              <a:cs typeface="Arial" charset="0"/>
            </a:endParaRPr>
          </a:p>
        </p:txBody>
      </p:sp>
      <p:pic>
        <p:nvPicPr>
          <p:cNvPr id="5" name="Picture 4">
            <a:extLst>
              <a:ext uri="{FF2B5EF4-FFF2-40B4-BE49-F238E27FC236}">
                <a16:creationId xmlns:a16="http://schemas.microsoft.com/office/drawing/2014/main" id="{DE56DD29-CFD5-9331-B55C-30558A061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6" name="TextBox 5">
            <a:extLst>
              <a:ext uri="{FF2B5EF4-FFF2-40B4-BE49-F238E27FC236}">
                <a16:creationId xmlns:a16="http://schemas.microsoft.com/office/drawing/2014/main" id="{41119028-9E9B-D68A-1FB9-042EC247D6BC}"/>
              </a:ext>
            </a:extLst>
          </p:cNvPr>
          <p:cNvSpPr txBox="1"/>
          <p:nvPr/>
        </p:nvSpPr>
        <p:spPr>
          <a:xfrm>
            <a:off x="544945" y="213147"/>
            <a:ext cx="10520939" cy="584775"/>
          </a:xfrm>
          <a:prstGeom prst="rect">
            <a:avLst/>
          </a:prstGeom>
          <a:noFill/>
        </p:spPr>
        <p:txBody>
          <a:bodyPr wrap="square" rtlCol="0">
            <a:spAutoFit/>
          </a:bodyPr>
          <a:lstStyle/>
          <a:p>
            <a:r>
              <a:rPr lang="en-US" sz="3200" b="1" cap="all" dirty="0">
                <a:solidFill>
                  <a:srgbClr val="FFC000"/>
                </a:solidFill>
                <a:latin typeface="Arial" charset="0"/>
                <a:ea typeface="Arial" charset="0"/>
                <a:cs typeface="Arial" charset="0"/>
              </a:rPr>
              <a:t>SIU Clean Laptop Program</a:t>
            </a:r>
            <a:endParaRPr lang="en-US" sz="3200" cap="all" dirty="0">
              <a:solidFill>
                <a:srgbClr val="FFC000"/>
              </a:solidFill>
              <a:latin typeface="Arial" charset="0"/>
            </a:endParaRPr>
          </a:p>
        </p:txBody>
      </p:sp>
      <p:sp>
        <p:nvSpPr>
          <p:cNvPr id="3" name="TextBox 2">
            <a:extLst>
              <a:ext uri="{FF2B5EF4-FFF2-40B4-BE49-F238E27FC236}">
                <a16:creationId xmlns:a16="http://schemas.microsoft.com/office/drawing/2014/main" id="{FD01C6E7-6B37-DD0D-EAAD-CDF789F3AA5F}"/>
              </a:ext>
            </a:extLst>
          </p:cNvPr>
          <p:cNvSpPr txBox="1"/>
          <p:nvPr/>
        </p:nvSpPr>
        <p:spPr>
          <a:xfrm>
            <a:off x="776920" y="3752005"/>
            <a:ext cx="11065884" cy="3093154"/>
          </a:xfrm>
          <a:prstGeom prst="rect">
            <a:avLst/>
          </a:prstGeom>
          <a:noFill/>
        </p:spPr>
        <p:txBody>
          <a:bodyPr wrap="square" rtlCol="0">
            <a:spAutoFit/>
          </a:bodyPr>
          <a:lstStyle/>
          <a:p>
            <a:pPr>
              <a:spcAft>
                <a:spcPts val="2400"/>
              </a:spcAft>
            </a:pPr>
            <a:r>
              <a:rPr lang="en-US" sz="2400" dirty="0">
                <a:latin typeface="Arial" charset="0"/>
                <a:ea typeface="Arial" charset="0"/>
                <a:cs typeface="Arial" charset="0"/>
              </a:rPr>
              <a:t>Your SIU issued laptop computer </a:t>
            </a:r>
            <a:r>
              <a:rPr lang="en-US" sz="2400" b="1" u="sng" dirty="0">
                <a:latin typeface="Arial" charset="0"/>
                <a:ea typeface="Arial" charset="0"/>
                <a:cs typeface="Arial" charset="0"/>
              </a:rPr>
              <a:t>SHALL NOT</a:t>
            </a:r>
            <a:r>
              <a:rPr lang="en-US" sz="2400" b="1" dirty="0">
                <a:latin typeface="Arial" charset="0"/>
                <a:ea typeface="Arial" charset="0"/>
                <a:cs typeface="Arial" charset="0"/>
              </a:rPr>
              <a:t> </a:t>
            </a:r>
            <a:r>
              <a:rPr lang="en-US" sz="2400" dirty="0">
                <a:latin typeface="Arial" charset="0"/>
                <a:ea typeface="Arial" charset="0"/>
                <a:cs typeface="Arial" charset="0"/>
              </a:rPr>
              <a:t>be transported to any of the below countries.</a:t>
            </a:r>
          </a:p>
          <a:p>
            <a:pPr>
              <a:lnSpc>
                <a:spcPts val="3280"/>
              </a:lnSpc>
            </a:pPr>
            <a:r>
              <a:rPr lang="en-US" sz="2400" b="1" dirty="0">
                <a:latin typeface="Arial" charset="0"/>
                <a:ea typeface="Arial" charset="0"/>
                <a:cs typeface="Arial" charset="0"/>
              </a:rPr>
              <a:t>IRAN		SYRIA		SUDAN		NORTH KOREA</a:t>
            </a:r>
            <a:br>
              <a:rPr lang="en-US" sz="2400" b="1" dirty="0">
                <a:latin typeface="Arial" charset="0"/>
                <a:ea typeface="Arial" charset="0"/>
                <a:cs typeface="Arial" charset="0"/>
              </a:rPr>
            </a:br>
            <a:r>
              <a:rPr lang="en-US" sz="2400" b="1" dirty="0">
                <a:latin typeface="Arial" charset="0"/>
                <a:ea typeface="Arial" charset="0"/>
                <a:cs typeface="Arial" charset="0"/>
              </a:rPr>
              <a:t>CUBA		BELARUS		CHINA		RUSSIA</a:t>
            </a:r>
          </a:p>
          <a:p>
            <a:pPr>
              <a:spcAft>
                <a:spcPts val="2400"/>
              </a:spcAft>
            </a:pPr>
            <a:r>
              <a:rPr lang="en-US" sz="2400" i="1" dirty="0">
                <a:latin typeface="Arial" charset="0"/>
                <a:ea typeface="Arial" charset="0"/>
                <a:cs typeface="Arial" charset="0"/>
              </a:rPr>
              <a:t>		</a:t>
            </a:r>
            <a:r>
              <a:rPr lang="en-US" sz="2400" b="1" dirty="0">
                <a:latin typeface="Arial" charset="0"/>
                <a:ea typeface="Arial" charset="0"/>
                <a:cs typeface="Arial" charset="0"/>
              </a:rPr>
              <a:t>CAMBODIA</a:t>
            </a:r>
            <a:r>
              <a:rPr lang="en-US" sz="2400" dirty="0">
                <a:latin typeface="Arial" charset="0"/>
                <a:ea typeface="Arial" charset="0"/>
                <a:cs typeface="Arial" charset="0"/>
              </a:rPr>
              <a:t>	</a:t>
            </a:r>
            <a:r>
              <a:rPr lang="en-US" sz="2400" i="1" dirty="0">
                <a:latin typeface="Arial" charset="0"/>
                <a:ea typeface="Arial" charset="0"/>
                <a:cs typeface="Arial" charset="0"/>
              </a:rPr>
              <a:t>	</a:t>
            </a:r>
            <a:r>
              <a:rPr lang="en-US" sz="2400" b="1" dirty="0">
                <a:latin typeface="Arial" charset="0"/>
                <a:ea typeface="Arial" charset="0"/>
                <a:cs typeface="Arial" charset="0"/>
              </a:rPr>
              <a:t>VENEZUELA</a:t>
            </a:r>
            <a:r>
              <a:rPr lang="en-US" sz="2400" i="1" dirty="0">
                <a:latin typeface="Arial" charset="0"/>
                <a:ea typeface="Arial" charset="0"/>
                <a:cs typeface="Arial" charset="0"/>
              </a:rPr>
              <a:t>	</a:t>
            </a:r>
            <a:r>
              <a:rPr lang="en-US" sz="2400" b="1" dirty="0">
                <a:latin typeface="Arial" charset="0"/>
                <a:ea typeface="Arial" charset="0"/>
                <a:cs typeface="Arial" charset="0"/>
              </a:rPr>
              <a:t>UKRAINE </a:t>
            </a:r>
            <a:r>
              <a:rPr lang="en-US" sz="2400" i="1" dirty="0">
                <a:latin typeface="Arial" charset="0"/>
                <a:ea typeface="Arial" charset="0"/>
                <a:cs typeface="Arial" charset="0"/>
              </a:rPr>
              <a:t>(</a:t>
            </a:r>
            <a:r>
              <a:rPr lang="en-US" i="1" dirty="0">
                <a:latin typeface="Arial" charset="0"/>
                <a:ea typeface="Arial" charset="0"/>
                <a:cs typeface="Arial" charset="0"/>
              </a:rPr>
              <a:t>Crimea Region</a:t>
            </a:r>
            <a:r>
              <a:rPr lang="en-US" sz="2400" i="1" dirty="0">
                <a:latin typeface="Arial" charset="0"/>
                <a:ea typeface="Arial" charset="0"/>
                <a:cs typeface="Arial" charset="0"/>
              </a:rPr>
              <a:t>) 		</a:t>
            </a:r>
            <a:br>
              <a:rPr lang="en-US" sz="2400" dirty="0">
                <a:latin typeface="Arial" charset="0"/>
                <a:ea typeface="Arial" charset="0"/>
                <a:cs typeface="Arial" charset="0"/>
              </a:rPr>
            </a:br>
            <a:endParaRPr lang="en-US" sz="2400" dirty="0"/>
          </a:p>
        </p:txBody>
      </p:sp>
    </p:spTree>
    <p:extLst>
      <p:ext uri="{BB962C8B-B14F-4D97-AF65-F5344CB8AC3E}">
        <p14:creationId xmlns:p14="http://schemas.microsoft.com/office/powerpoint/2010/main" val="12081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5335" y="454431"/>
            <a:ext cx="10744635" cy="1550537"/>
          </a:xfrm>
        </p:spPr>
        <p:txBody>
          <a:bodyPr>
            <a:noAutofit/>
          </a:bodyPr>
          <a:lstStyle/>
          <a:p>
            <a:r>
              <a:rPr lang="en-US" b="1" dirty="0">
                <a:solidFill>
                  <a:srgbClr val="FFC000"/>
                </a:solidFill>
                <a:latin typeface="Arial" charset="0"/>
                <a:ea typeface="Arial" charset="0"/>
                <a:cs typeface="Arial" charset="0"/>
              </a:rPr>
              <a:t>FOREIGN TALENT RECRUITMENT PROGRAM (FTRP)</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7" name="TextBox 6"/>
          <p:cNvSpPr txBox="1"/>
          <p:nvPr/>
        </p:nvSpPr>
        <p:spPr>
          <a:xfrm>
            <a:off x="1012525" y="1506536"/>
            <a:ext cx="10287445" cy="3554819"/>
          </a:xfrm>
          <a:prstGeom prst="rect">
            <a:avLst/>
          </a:prstGeom>
          <a:noFill/>
        </p:spPr>
        <p:txBody>
          <a:bodyPr wrap="square" rtlCol="0">
            <a:spAutoFit/>
          </a:bodyPr>
          <a:lstStyle/>
          <a:p>
            <a:pPr marL="742950" lvl="1" indent="-285750">
              <a:spcAft>
                <a:spcPts val="1800"/>
              </a:spcAft>
              <a:buClr>
                <a:srgbClr val="FFC000"/>
              </a:buClr>
              <a:buSzPct val="120000"/>
              <a:buFont typeface="Wingdings" charset="2"/>
              <a:buChar char="§"/>
            </a:pPr>
            <a:r>
              <a:rPr lang="en-US" sz="2000" dirty="0">
                <a:latin typeface="Arial" charset="0"/>
                <a:ea typeface="Arial" charset="0"/>
                <a:cs typeface="Arial" charset="0"/>
              </a:rPr>
              <a:t>An effort by a foreign government, including state-owned enterprises, or a foreign institution to recruit science/technology professionals or students.</a:t>
            </a:r>
          </a:p>
          <a:p>
            <a:pPr marL="742950" lvl="1" indent="-285750">
              <a:spcAft>
                <a:spcPts val="1800"/>
              </a:spcAft>
              <a:buClr>
                <a:srgbClr val="FFC000"/>
              </a:buClr>
              <a:buSzPct val="120000"/>
              <a:buFont typeface="Wingdings" charset="2"/>
              <a:buChar char="§"/>
            </a:pPr>
            <a:endParaRPr lang="en-US" sz="2000" dirty="0">
              <a:latin typeface="Arial" charset="0"/>
              <a:ea typeface="Arial" charset="0"/>
              <a:cs typeface="Arial" charset="0"/>
            </a:endParaRPr>
          </a:p>
          <a:p>
            <a:pPr marL="285750" indent="-285750">
              <a:spcAft>
                <a:spcPts val="1800"/>
              </a:spcAft>
              <a:buClr>
                <a:srgbClr val="FFC000"/>
              </a:buClr>
              <a:buSzPct val="120000"/>
              <a:buFont typeface="Wingdings" charset="2"/>
              <a:buChar char="§"/>
            </a:pPr>
            <a:r>
              <a:rPr lang="en-US" sz="2000" b="1" dirty="0">
                <a:latin typeface="Arial" charset="0"/>
                <a:ea typeface="Arial" charset="0"/>
                <a:cs typeface="Arial" charset="0"/>
              </a:rPr>
              <a:t>Covered Individual</a:t>
            </a:r>
          </a:p>
          <a:p>
            <a:pPr marL="742950" lvl="1" indent="-285750">
              <a:spcAft>
                <a:spcPts val="1800"/>
              </a:spcAft>
              <a:buClr>
                <a:srgbClr val="FFC000"/>
              </a:buClr>
              <a:buSzPct val="120000"/>
              <a:buFont typeface="Wingdings" charset="2"/>
              <a:buChar char="§"/>
            </a:pPr>
            <a:r>
              <a:rPr lang="en-US" sz="2000" dirty="0">
                <a:latin typeface="Arial" charset="0"/>
                <a:ea typeface="Arial" charset="0"/>
                <a:cs typeface="Arial" charset="0"/>
              </a:rPr>
              <a:t>Individual who contributes in a substantive, meaningful way to the scientific development or execution of a research and development proposal proposed to be carried out with a research and development award from a Federal research agency and is designated by the Federal research agency as a covered individual (currently interpreted to mean all PIs and senior/key personnel)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49091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9671" y="707855"/>
            <a:ext cx="10962220" cy="317381"/>
          </a:xfrm>
        </p:spPr>
        <p:txBody>
          <a:bodyPr>
            <a:noAutofit/>
          </a:bodyPr>
          <a:lstStyle/>
          <a:p>
            <a:r>
              <a:rPr lang="en-US" b="1" dirty="0">
                <a:solidFill>
                  <a:srgbClr val="FFC000"/>
                </a:solidFill>
                <a:effectLst/>
                <a:latin typeface="Arial" charset="0"/>
                <a:ea typeface="Arial" charset="0"/>
                <a:cs typeface="Arial" charset="0"/>
              </a:rPr>
              <a:t>MALIGN FOREIGN TALENT RECRUITMENT PROGRAM</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1536905" y="1194309"/>
            <a:ext cx="10403545" cy="5247590"/>
          </a:xfrm>
          <a:prstGeom prst="rect">
            <a:avLst/>
          </a:prstGeom>
          <a:noFill/>
        </p:spPr>
        <p:txBody>
          <a:bodyPr wrap="square" rtlCol="0">
            <a:spAutoFit/>
          </a:bodyPr>
          <a:lstStyle/>
          <a:p>
            <a:pPr marL="342900" indent="-342900">
              <a:buClr>
                <a:srgbClr val="FFC000"/>
              </a:buClr>
              <a:buFont typeface="Wingdings" charset="2"/>
              <a:buChar char="§"/>
            </a:pPr>
            <a:r>
              <a:rPr lang="en-US" sz="1600" dirty="0">
                <a:latin typeface="Arial" charset="0"/>
                <a:ea typeface="Arial" charset="0"/>
                <a:cs typeface="Arial" charset="0"/>
              </a:rPr>
              <a:t>Any program, position, or activity that includes </a:t>
            </a:r>
            <a:r>
              <a:rPr lang="en-US" sz="1600" dirty="0">
                <a:solidFill>
                  <a:srgbClr val="FFFF00"/>
                </a:solidFill>
                <a:latin typeface="Arial" charset="0"/>
                <a:ea typeface="Arial" charset="0"/>
                <a:cs typeface="Arial" charset="0"/>
              </a:rPr>
              <a:t>compensation</a:t>
            </a:r>
            <a:r>
              <a:rPr lang="en-US" sz="1600" dirty="0">
                <a:latin typeface="Arial" charset="0"/>
                <a:ea typeface="Arial" charset="0"/>
                <a:cs typeface="Arial" charset="0"/>
              </a:rPr>
              <a:t> in the form of:</a:t>
            </a:r>
          </a:p>
          <a:p>
            <a:pPr marL="800100" lvl="1" indent="-342900">
              <a:buClr>
                <a:srgbClr val="FFC000"/>
              </a:buClr>
              <a:buFont typeface="Wingdings" charset="2"/>
              <a:buChar char="§"/>
            </a:pPr>
            <a:r>
              <a:rPr lang="en-US" sz="1600" dirty="0">
                <a:latin typeface="Arial" charset="0"/>
                <a:ea typeface="Arial" charset="0"/>
                <a:cs typeface="Arial" charset="0"/>
              </a:rPr>
              <a:t>Cash  in-kind compensation</a:t>
            </a:r>
          </a:p>
          <a:p>
            <a:pPr marL="800100" lvl="1" indent="-342900">
              <a:buClr>
                <a:srgbClr val="FFC000"/>
              </a:buClr>
              <a:buFont typeface="Wingdings" charset="2"/>
              <a:buChar char="§"/>
            </a:pPr>
            <a:r>
              <a:rPr lang="en-US" sz="1600" dirty="0">
                <a:latin typeface="Arial" charset="0"/>
                <a:ea typeface="Arial" charset="0"/>
                <a:cs typeface="Arial" charset="0"/>
              </a:rPr>
              <a:t>research funding</a:t>
            </a:r>
          </a:p>
          <a:p>
            <a:pPr marL="800100" lvl="1" indent="-342900">
              <a:buClr>
                <a:srgbClr val="FFC000"/>
              </a:buClr>
              <a:buFont typeface="Wingdings" charset="2"/>
              <a:buChar char="§"/>
            </a:pPr>
            <a:r>
              <a:rPr lang="en-US" sz="1600" dirty="0">
                <a:latin typeface="Arial" charset="0"/>
                <a:ea typeface="Arial" charset="0"/>
                <a:cs typeface="Arial" charset="0"/>
              </a:rPr>
              <a:t>promised future compensation</a:t>
            </a:r>
          </a:p>
          <a:p>
            <a:pPr marL="800100" lvl="1" indent="-342900">
              <a:buClr>
                <a:srgbClr val="FFC000"/>
              </a:buClr>
              <a:buFont typeface="Wingdings" charset="2"/>
              <a:buChar char="§"/>
            </a:pPr>
            <a:r>
              <a:rPr lang="en-US" sz="1600" dirty="0">
                <a:latin typeface="Arial" charset="0"/>
                <a:ea typeface="Arial" charset="0"/>
                <a:cs typeface="Arial" charset="0"/>
              </a:rPr>
              <a:t>complimentary foreign travel</a:t>
            </a:r>
          </a:p>
          <a:p>
            <a:pPr marL="800100" lvl="1" indent="-342900">
              <a:buClr>
                <a:srgbClr val="FFC000"/>
              </a:buClr>
              <a:buFont typeface="Wingdings" charset="2"/>
              <a:buChar char="§"/>
            </a:pPr>
            <a:r>
              <a:rPr lang="en-US" sz="1600" dirty="0">
                <a:latin typeface="Arial" charset="0"/>
                <a:ea typeface="Arial" charset="0"/>
                <a:cs typeface="Arial" charset="0"/>
              </a:rPr>
              <a:t>things of non de minimis value</a:t>
            </a:r>
          </a:p>
          <a:p>
            <a:pPr marL="800100" lvl="1" indent="-342900">
              <a:buClr>
                <a:srgbClr val="FFC000"/>
              </a:buClr>
              <a:buFont typeface="Wingdings" charset="2"/>
              <a:buChar char="§"/>
            </a:pPr>
            <a:r>
              <a:rPr lang="en-US" sz="1600" dirty="0">
                <a:latin typeface="Arial" charset="0"/>
                <a:ea typeface="Arial" charset="0"/>
                <a:cs typeface="Arial" charset="0"/>
              </a:rPr>
              <a:t>honorific titles</a:t>
            </a:r>
          </a:p>
          <a:p>
            <a:pPr marL="800100" lvl="1" indent="-342900">
              <a:buClr>
                <a:srgbClr val="FFC000"/>
              </a:buClr>
              <a:buFont typeface="Wingdings" charset="2"/>
              <a:buChar char="§"/>
            </a:pPr>
            <a:r>
              <a:rPr lang="en-US" sz="1600" dirty="0">
                <a:latin typeface="Arial" charset="0"/>
                <a:ea typeface="Arial" charset="0"/>
                <a:cs typeface="Arial" charset="0"/>
              </a:rPr>
              <a:t>career advancement opportunities</a:t>
            </a:r>
          </a:p>
          <a:p>
            <a:pPr marL="800100" lvl="1" indent="-342900">
              <a:buClr>
                <a:srgbClr val="FFC000"/>
              </a:buClr>
              <a:buFont typeface="Wingdings" charset="2"/>
              <a:buChar char="§"/>
            </a:pPr>
            <a:r>
              <a:rPr lang="en-US" sz="1600" dirty="0">
                <a:latin typeface="Arial" charset="0"/>
                <a:ea typeface="Arial" charset="0"/>
                <a:cs typeface="Arial" charset="0"/>
              </a:rPr>
              <a:t>other types of remuneration or consideration</a:t>
            </a:r>
          </a:p>
          <a:p>
            <a:pPr marL="800100" lvl="1" indent="-342900">
              <a:buClr>
                <a:srgbClr val="FFC000"/>
              </a:buClr>
              <a:buFont typeface="Wingdings" charset="2"/>
              <a:buChar char="§"/>
            </a:pPr>
            <a:endParaRPr lang="en-US" sz="1600" dirty="0">
              <a:latin typeface="Arial" charset="0"/>
              <a:ea typeface="Arial" charset="0"/>
              <a:cs typeface="Arial" charset="0"/>
            </a:endParaRPr>
          </a:p>
          <a:p>
            <a:pPr marL="342900" indent="-342900">
              <a:spcAft>
                <a:spcPts val="1800"/>
              </a:spcAft>
              <a:buClr>
                <a:srgbClr val="FFC000"/>
              </a:buClr>
              <a:buFont typeface="Wingdings" charset="2"/>
              <a:buChar char="§"/>
            </a:pPr>
            <a:r>
              <a:rPr lang="en-US" sz="1600" dirty="0">
                <a:latin typeface="Arial" charset="0"/>
                <a:ea typeface="Arial" charset="0"/>
                <a:cs typeface="Arial" charset="0"/>
              </a:rPr>
              <a:t>AND is </a:t>
            </a:r>
            <a:r>
              <a:rPr lang="en-US" sz="1600" dirty="0">
                <a:solidFill>
                  <a:srgbClr val="FFFF00"/>
                </a:solidFill>
                <a:latin typeface="Arial" charset="0"/>
                <a:ea typeface="Arial" charset="0"/>
                <a:cs typeface="Arial" charset="0"/>
              </a:rPr>
              <a:t>directly provided to a targeted individual </a:t>
            </a:r>
            <a:r>
              <a:rPr lang="en-US" sz="1600" dirty="0">
                <a:latin typeface="Arial" charset="0"/>
                <a:ea typeface="Arial" charset="0"/>
                <a:cs typeface="Arial" charset="0"/>
              </a:rPr>
              <a:t>by a foreign country at any level (national, provincial, or local) or their designee, or an entity based in, funded by, or affiliated with a foreign country, whether or not directly sponsored by the foreign country and whether directly or indirectly stated in the arrangement, contract, or other documentation at issue</a:t>
            </a:r>
          </a:p>
          <a:p>
            <a:pPr marL="342900" indent="-342900">
              <a:buClr>
                <a:srgbClr val="FFC000"/>
              </a:buClr>
              <a:buFont typeface="Wingdings" charset="2"/>
              <a:buChar char="§"/>
            </a:pPr>
            <a:r>
              <a:rPr lang="en-US" sz="1600" dirty="0">
                <a:latin typeface="Arial" charset="0"/>
                <a:ea typeface="Arial" charset="0"/>
                <a:cs typeface="Arial" charset="0"/>
              </a:rPr>
              <a:t>AND is sponsored by:</a:t>
            </a:r>
          </a:p>
          <a:p>
            <a:pPr marL="800100" lvl="1" indent="-342900">
              <a:buClr>
                <a:srgbClr val="FFC000"/>
              </a:buClr>
              <a:buFont typeface="Wingdings" charset="2"/>
              <a:buChar char="§"/>
            </a:pPr>
            <a:r>
              <a:rPr lang="en-US" sz="1600" dirty="0">
                <a:solidFill>
                  <a:srgbClr val="FFFF00"/>
                </a:solidFill>
                <a:latin typeface="Arial" charset="0"/>
                <a:ea typeface="Arial" charset="0"/>
                <a:cs typeface="Arial" charset="0"/>
              </a:rPr>
              <a:t>a country or entity based in a county of concern </a:t>
            </a:r>
            <a:r>
              <a:rPr lang="en-US" sz="1600" dirty="0">
                <a:latin typeface="Arial" charset="0"/>
                <a:ea typeface="Arial" charset="0"/>
                <a:cs typeface="Arial" charset="0"/>
              </a:rPr>
              <a:t>(China, North Korea, Russia, Iran) OR</a:t>
            </a:r>
          </a:p>
          <a:p>
            <a:pPr marL="800100" lvl="1" indent="-342900">
              <a:buClr>
                <a:srgbClr val="FFC000"/>
              </a:buClr>
              <a:buFont typeface="Wingdings" charset="2"/>
              <a:buChar char="§"/>
            </a:pPr>
            <a:r>
              <a:rPr lang="en-US" sz="1600" dirty="0">
                <a:solidFill>
                  <a:srgbClr val="FFFF00"/>
                </a:solidFill>
                <a:latin typeface="Arial" charset="0"/>
                <a:ea typeface="Arial" charset="0"/>
                <a:cs typeface="Arial" charset="0"/>
              </a:rPr>
              <a:t>academic institutions OR foreign talent recruitment programs </a:t>
            </a:r>
            <a:r>
              <a:rPr lang="en-US" sz="1600" dirty="0">
                <a:latin typeface="Arial" charset="0"/>
                <a:ea typeface="Arial" charset="0"/>
                <a:cs typeface="Arial" charset="0"/>
              </a:rPr>
              <a:t>on the list under section 1286(c)(8) of the John  S. McCain National Defense Authorization Act for Fiscal Year 2019</a:t>
            </a:r>
          </a:p>
          <a:p>
            <a:pPr marL="800100" lvl="1" indent="-342900">
              <a:buClr>
                <a:srgbClr val="FFC000"/>
              </a:buClr>
              <a:buFont typeface="Wingdings" charset="2"/>
              <a:buChar char="§"/>
            </a:pPr>
            <a:endParaRPr lang="en-US" sz="1600" dirty="0">
              <a:latin typeface="Arial" charset="0"/>
              <a:ea typeface="Arial" charset="0"/>
              <a:cs typeface="Arial" charset="0"/>
            </a:endParaRPr>
          </a:p>
          <a:p>
            <a:pPr marL="342900" indent="-342900">
              <a:spcAft>
                <a:spcPts val="1800"/>
              </a:spcAft>
              <a:buClr>
                <a:srgbClr val="FFC000"/>
              </a:buClr>
              <a:buFont typeface="Wingdings" charset="2"/>
              <a:buChar char="§"/>
            </a:pPr>
            <a:r>
              <a:rPr lang="en-US" sz="1600" dirty="0">
                <a:latin typeface="Arial" charset="0"/>
                <a:ea typeface="Arial" charset="0"/>
                <a:cs typeface="Arial" charset="0"/>
              </a:rPr>
              <a:t>AND in exchange for the individual </a:t>
            </a:r>
            <a:r>
              <a:rPr lang="en-US" sz="1600" dirty="0">
                <a:solidFill>
                  <a:srgbClr val="FFFF00"/>
                </a:solidFill>
                <a:latin typeface="Arial" charset="0"/>
                <a:ea typeface="Arial" charset="0"/>
                <a:cs typeface="Arial" charset="0"/>
              </a:rPr>
              <a:t>engaging in one or more of the following behaviors </a:t>
            </a:r>
            <a:r>
              <a:rPr lang="en-US" sz="1600" dirty="0">
                <a:latin typeface="Arial" charset="0"/>
                <a:ea typeface="Arial" charset="0"/>
                <a:cs typeface="Arial" charset="0"/>
              </a:rPr>
              <a:t>(see next slide)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15009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CHARACTERISTICS OF MALIGN FTRPS</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1316764" y="1007791"/>
            <a:ext cx="10215419" cy="5386090"/>
          </a:xfrm>
          <a:prstGeom prst="rect">
            <a:avLst/>
          </a:prstGeom>
          <a:noFill/>
        </p:spPr>
        <p:txBody>
          <a:bodyPr wrap="square" rtlCol="0">
            <a:spAutoFit/>
          </a:bodyPr>
          <a:lstStyle/>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Engaging in </a:t>
            </a:r>
            <a:r>
              <a:rPr lang="en-US" sz="1600" u="sng" dirty="0">
                <a:latin typeface="Arial" charset="0"/>
                <a:ea typeface="Arial" charset="0"/>
                <a:cs typeface="Arial" charset="0"/>
              </a:rPr>
              <a:t>unauthorized transfer </a:t>
            </a:r>
            <a:r>
              <a:rPr lang="en-US" sz="1600" dirty="0">
                <a:latin typeface="Arial" charset="0"/>
                <a:ea typeface="Arial" charset="0"/>
                <a:cs typeface="Arial" charset="0"/>
              </a:rPr>
              <a:t>of intellectual property, materials, data products, or other non-public information</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a:t>
            </a:r>
            <a:r>
              <a:rPr lang="en-US" sz="1600" u="sng" dirty="0">
                <a:latin typeface="Arial" charset="0"/>
                <a:ea typeface="Arial" charset="0"/>
                <a:cs typeface="Arial" charset="0"/>
              </a:rPr>
              <a:t>unable to terminate </a:t>
            </a:r>
            <a:r>
              <a:rPr lang="en-US" sz="1600" dirty="0">
                <a:latin typeface="Arial" charset="0"/>
                <a:ea typeface="Arial" charset="0"/>
                <a:cs typeface="Arial" charset="0"/>
              </a:rPr>
              <a:t>involvement in the foreign talent recruitment program except in exceptional circumstances</a:t>
            </a:r>
          </a:p>
          <a:p>
            <a:pPr marL="342900" indent="-342900">
              <a:spcAft>
                <a:spcPts val="600"/>
              </a:spcAft>
              <a:buClr>
                <a:srgbClr val="FFC000"/>
              </a:buClr>
              <a:buSzPct val="120000"/>
              <a:buFont typeface="Wingdings" charset="2"/>
              <a:buChar char="§"/>
            </a:pPr>
            <a:r>
              <a:rPr lang="en-US" sz="1600" u="sng" dirty="0">
                <a:latin typeface="Arial" charset="0"/>
                <a:ea typeface="Arial" charset="0"/>
                <a:cs typeface="Arial" charset="0"/>
              </a:rPr>
              <a:t>Obligation to recruit, enroll, or hire trainees </a:t>
            </a:r>
            <a:r>
              <a:rPr lang="en-US" sz="1600" dirty="0">
                <a:latin typeface="Arial" charset="0"/>
                <a:ea typeface="Arial" charset="0"/>
                <a:cs typeface="Arial" charset="0"/>
              </a:rPr>
              <a:t>or researchers for such programs, positions, or activity</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Establishing a lab or company, accepting a faculty position, or undertaking any other employment or appointment in a foreign country or affiliated with a foreign country IF such activities are in </a:t>
            </a:r>
            <a:r>
              <a:rPr lang="en-US" sz="1600" u="sng" dirty="0">
                <a:latin typeface="Arial" charset="0"/>
                <a:ea typeface="Arial" charset="0"/>
                <a:cs typeface="Arial" charset="0"/>
              </a:rPr>
              <a:t>violation of the terms of a federal award</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limited in the capacity to carry out an award or required to engage in work that would result in substantial </a:t>
            </a:r>
            <a:r>
              <a:rPr lang="en-US" sz="1600" u="sng" dirty="0">
                <a:latin typeface="Arial" charset="0"/>
                <a:ea typeface="Arial" charset="0"/>
                <a:cs typeface="Arial" charset="0"/>
              </a:rPr>
              <a:t>overlap or duplications with a federal award</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required to apply and successfully </a:t>
            </a:r>
            <a:r>
              <a:rPr lang="en-US" sz="1600" u="sng" dirty="0">
                <a:latin typeface="Arial" charset="0"/>
                <a:ea typeface="Arial" charset="0"/>
                <a:cs typeface="Arial" charset="0"/>
              </a:rPr>
              <a:t>receive funding from the sponsoring foreign government’s funding agencies </a:t>
            </a:r>
            <a:r>
              <a:rPr lang="en-US" sz="1600" dirty="0">
                <a:latin typeface="Arial" charset="0"/>
                <a:ea typeface="Arial" charset="0"/>
                <a:cs typeface="Arial" charset="0"/>
              </a:rPr>
              <a:t>with the sponsoring foreign organization as the recipient</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required to omit acknowledgement of the recipient institution with which the individual is affiliated, or the federal agency sponsoring the award, </a:t>
            </a:r>
            <a:r>
              <a:rPr lang="en-US" sz="1600" u="sng" dirty="0">
                <a:latin typeface="Arial" charset="0"/>
                <a:ea typeface="Arial" charset="0"/>
                <a:cs typeface="Arial" charset="0"/>
              </a:rPr>
              <a:t>contrary to University policies or terms and conditions of the federal award</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required to </a:t>
            </a:r>
            <a:r>
              <a:rPr lang="en-US" sz="1600" u="sng" dirty="0">
                <a:latin typeface="Arial" charset="0"/>
                <a:ea typeface="Arial" charset="0"/>
                <a:cs typeface="Arial" charset="0"/>
              </a:rPr>
              <a:t>not disclose to the Federal agency or employing institution </a:t>
            </a:r>
            <a:r>
              <a:rPr lang="en-US" sz="1600" dirty="0">
                <a:latin typeface="Arial" charset="0"/>
                <a:ea typeface="Arial" charset="0"/>
                <a:cs typeface="Arial" charset="0"/>
              </a:rPr>
              <a:t>the participation in the program, position, or activity</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Having a conflict of interest or conflict of commitment </a:t>
            </a:r>
            <a:r>
              <a:rPr lang="en-US" sz="1600" u="sng" dirty="0">
                <a:latin typeface="Arial" charset="0"/>
                <a:ea typeface="Arial" charset="0"/>
                <a:cs typeface="Arial" charset="0"/>
              </a:rPr>
              <a:t>contrary to the standard terms and conditions of the federal award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1985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WHAT OBLIGATIONS DO RESEARCHERS HAVE?</a:t>
            </a:r>
            <a:endParaRPr lang="en-US" dirty="0">
              <a:solidFill>
                <a:srgbClr val="FFC000"/>
              </a:solidFill>
            </a:endParaRPr>
          </a:p>
        </p:txBody>
      </p:sp>
      <p:sp>
        <p:nvSpPr>
          <p:cNvPr id="3" name="Content Placeholder 2"/>
          <p:cNvSpPr>
            <a:spLocks noGrp="1"/>
          </p:cNvSpPr>
          <p:nvPr>
            <p:ph idx="1"/>
          </p:nvPr>
        </p:nvSpPr>
        <p:spPr>
          <a:xfrm>
            <a:off x="1084183" y="1379219"/>
            <a:ext cx="10501176" cy="5130637"/>
          </a:xfrm>
        </p:spPr>
        <p:txBody>
          <a:bodyPr>
            <a:noAutofit/>
          </a:bodyPr>
          <a:lstStyle/>
          <a:p>
            <a:pPr marL="0" indent="0">
              <a:buClr>
                <a:srgbClr val="FFC000"/>
              </a:buClr>
              <a:buSzPct val="120000"/>
              <a:buNone/>
            </a:pPr>
            <a:endParaRPr lang="en-US" cap="none" dirty="0"/>
          </a:p>
          <a:p>
            <a:pPr>
              <a:buClr>
                <a:srgbClr val="FFC000"/>
              </a:buClr>
              <a:buSzPct val="120000"/>
              <a:buFont typeface="Wingdings" charset="2"/>
              <a:buChar char="§"/>
            </a:pPr>
            <a:r>
              <a:rPr lang="en-US" b="1" u="sng" cap="none" dirty="0">
                <a:solidFill>
                  <a:srgbClr val="FF0000"/>
                </a:solidFill>
              </a:rPr>
              <a:t>CONTACT THE EXPORT CONTROLS OFFICE BEFORE ENGAGING IN ANY INTERNATIONAL ACTIVITIES</a:t>
            </a:r>
          </a:p>
          <a:p>
            <a:pPr>
              <a:buClr>
                <a:srgbClr val="FFC000"/>
              </a:buClr>
              <a:buSzPct val="120000"/>
              <a:buFont typeface="Wingdings" charset="2"/>
              <a:buChar char="§"/>
            </a:pPr>
            <a:endParaRPr lang="en-US" sz="1000" cap="none" dirty="0"/>
          </a:p>
          <a:p>
            <a:pPr>
              <a:buClr>
                <a:srgbClr val="FFC000"/>
              </a:buClr>
              <a:buSzPct val="120000"/>
              <a:buFont typeface="Wingdings" charset="2"/>
              <a:buChar char="§"/>
            </a:pPr>
            <a:r>
              <a:rPr lang="en-US" cap="none" dirty="0"/>
              <a:t>Participation in a foreign talent recruitment program</a:t>
            </a:r>
          </a:p>
          <a:p>
            <a:pPr>
              <a:buClr>
                <a:srgbClr val="FFC000"/>
              </a:buClr>
              <a:buSzPct val="120000"/>
              <a:buFont typeface="Wingdings" charset="2"/>
              <a:buChar char="§"/>
            </a:pPr>
            <a:endParaRPr lang="en-US" cap="none" dirty="0"/>
          </a:p>
          <a:p>
            <a:pPr>
              <a:buClr>
                <a:srgbClr val="FFC000"/>
              </a:buClr>
              <a:buSzPct val="120000"/>
              <a:buFont typeface="Wingdings" charset="2"/>
              <a:buChar char="§"/>
            </a:pPr>
            <a:r>
              <a:rPr lang="en-US" sz="2000" cap="none" dirty="0"/>
              <a:t>DISCLOSE: FCOI, federal forms (Current and Pending/Other Support, and/or on </a:t>
            </a:r>
            <a:r>
              <a:rPr lang="en-US" sz="2000" cap="none" dirty="0" err="1"/>
              <a:t>Biosketch</a:t>
            </a:r>
            <a:r>
              <a:rPr lang="en-US" sz="2000" cap="none" dirty="0"/>
              <a:t>)</a:t>
            </a:r>
          </a:p>
          <a:p>
            <a:pPr>
              <a:buClr>
                <a:srgbClr val="FFC000"/>
              </a:buClr>
              <a:buSzPct val="120000"/>
              <a:buFont typeface="Wingdings" charset="2"/>
              <a:buChar char="§"/>
            </a:pPr>
            <a:endParaRPr lang="en-US" sz="1000" cap="none" dirty="0"/>
          </a:p>
          <a:p>
            <a:pPr>
              <a:buClr>
                <a:srgbClr val="FFC000"/>
              </a:buClr>
              <a:buSzPct val="120000"/>
              <a:buFont typeface="Wingdings" charset="2"/>
              <a:buChar char="§"/>
            </a:pPr>
            <a:r>
              <a:rPr lang="en-US" cap="none" dirty="0"/>
              <a:t>Participation in a </a:t>
            </a:r>
            <a:r>
              <a:rPr lang="en-US" cap="none" dirty="0">
                <a:solidFill>
                  <a:schemeClr val="tx2"/>
                </a:solidFill>
              </a:rPr>
              <a:t>malign </a:t>
            </a:r>
            <a:r>
              <a:rPr lang="en-US" cap="none" dirty="0"/>
              <a:t>foreign talent recruitment program</a:t>
            </a:r>
          </a:p>
          <a:p>
            <a:pPr>
              <a:buClr>
                <a:srgbClr val="FFC000"/>
              </a:buClr>
              <a:buSzPct val="120000"/>
              <a:buFont typeface="Wingdings" charset="2"/>
              <a:buChar char="§"/>
            </a:pPr>
            <a:endParaRPr lang="en-US" cap="none" dirty="0"/>
          </a:p>
          <a:p>
            <a:pPr lvl="1">
              <a:buClr>
                <a:srgbClr val="FFC000"/>
              </a:buClr>
              <a:buSzPct val="120000"/>
              <a:buFont typeface="Wingdings" charset="2"/>
              <a:buChar char="§"/>
            </a:pPr>
            <a:r>
              <a:rPr lang="en-US" sz="2000" cap="none" dirty="0"/>
              <a:t>DISENGAGE NOW (if involved with one)</a:t>
            </a:r>
          </a:p>
          <a:p>
            <a:pPr lvl="2">
              <a:buClr>
                <a:srgbClr val="FFC000"/>
              </a:buClr>
              <a:buSzPct val="120000"/>
              <a:buFont typeface="Wingdings" charset="2"/>
              <a:buChar char="§"/>
            </a:pPr>
            <a:r>
              <a:rPr lang="en-US" sz="2000" cap="none" dirty="0"/>
              <a:t>You will not be able to receive or apply for federal funding if you are engaged with a malign foreign talent recruitment program.</a:t>
            </a:r>
          </a:p>
          <a:p>
            <a:pPr marL="914400" lvl="2" indent="0">
              <a:buClr>
                <a:srgbClr val="FFC000"/>
              </a:buClr>
              <a:buSzPct val="120000"/>
              <a:buNone/>
            </a:pPr>
            <a:endParaRPr lang="en-US" sz="2000" cap="none" dirty="0"/>
          </a:p>
          <a:p>
            <a:pPr>
              <a:buClr>
                <a:srgbClr val="FFC000"/>
              </a:buClr>
              <a:buSzPct val="120000"/>
              <a:buFont typeface="Wingdings" charset="2"/>
              <a:buChar char="§"/>
            </a:pPr>
            <a:endParaRPr lang="en-US" sz="2400" cap="none" dirty="0"/>
          </a:p>
        </p:txBody>
      </p:sp>
      <p:pic>
        <p:nvPicPr>
          <p:cNvPr id="4" name="Picture 3">
            <a:extLst>
              <a:ext uri="{FF2B5EF4-FFF2-40B4-BE49-F238E27FC236}">
                <a16:creationId xmlns:a16="http://schemas.microsoft.com/office/drawing/2014/main" id="{9CF069C4-9CF6-884E-057E-CBF23A224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2892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277092"/>
            <a:ext cx="9905998" cy="598714"/>
          </a:xfrm>
        </p:spPr>
        <p:txBody>
          <a:bodyPr/>
          <a:lstStyle/>
          <a:p>
            <a:r>
              <a:rPr lang="en-US" b="1" dirty="0">
                <a:solidFill>
                  <a:srgbClr val="FFC000"/>
                </a:solidFill>
              </a:rPr>
              <a:t>Penalties for Noncompliance</a:t>
            </a:r>
            <a:endParaRPr lang="en-US" dirty="0">
              <a:solidFill>
                <a:srgbClr val="FFC000"/>
              </a:solidFill>
            </a:endParaRPr>
          </a:p>
        </p:txBody>
      </p:sp>
      <p:sp>
        <p:nvSpPr>
          <p:cNvPr id="3" name="Content Placeholder 2"/>
          <p:cNvSpPr>
            <a:spLocks noGrp="1"/>
          </p:cNvSpPr>
          <p:nvPr>
            <p:ph idx="1"/>
          </p:nvPr>
        </p:nvSpPr>
        <p:spPr>
          <a:xfrm>
            <a:off x="1127218" y="1706107"/>
            <a:ext cx="10944013" cy="4987636"/>
          </a:xfrm>
        </p:spPr>
        <p:txBody>
          <a:bodyPr>
            <a:noAutofit/>
          </a:bodyPr>
          <a:lstStyle/>
          <a:p>
            <a:pPr marL="0" indent="0">
              <a:spcAft>
                <a:spcPts val="0"/>
              </a:spcAft>
              <a:buNone/>
            </a:pPr>
            <a:endParaRPr lang="en-US" sz="2400" b="1" u="sng" cap="none" dirty="0">
              <a:solidFill>
                <a:schemeClr val="tx1"/>
              </a:solidFill>
            </a:endParaRPr>
          </a:p>
          <a:p>
            <a:pPr marL="0" indent="0">
              <a:spcAft>
                <a:spcPts val="0"/>
              </a:spcAft>
              <a:buNone/>
            </a:pPr>
            <a:r>
              <a:rPr lang="en-US" sz="2400" b="1" u="sng" cap="none" dirty="0">
                <a:solidFill>
                  <a:schemeClr val="tx1"/>
                </a:solidFill>
              </a:rPr>
              <a:t>ITAR</a:t>
            </a:r>
          </a:p>
          <a:p>
            <a:pPr marL="0" indent="0">
              <a:spcAft>
                <a:spcPts val="300"/>
              </a:spcAft>
              <a:buNone/>
            </a:pPr>
            <a:r>
              <a:rPr lang="en-US" sz="2400" cap="none" dirty="0"/>
              <a:t>Criminal: up to $1M per violation/10 years in prison</a:t>
            </a:r>
          </a:p>
          <a:p>
            <a:pPr marL="0" indent="0">
              <a:buNone/>
            </a:pPr>
            <a:r>
              <a:rPr lang="en-US" sz="2400" cap="none" dirty="0"/>
              <a:t>Civil: forfeiture of articles, fines of $500K per violation</a:t>
            </a:r>
          </a:p>
          <a:p>
            <a:pPr marL="0" indent="0">
              <a:spcAft>
                <a:spcPts val="0"/>
              </a:spcAft>
              <a:buNone/>
            </a:pPr>
            <a:r>
              <a:rPr lang="en-US" sz="2400" b="1" u="sng" cap="none" dirty="0">
                <a:solidFill>
                  <a:schemeClr val="tx1"/>
                </a:solidFill>
              </a:rPr>
              <a:t>EAR</a:t>
            </a:r>
          </a:p>
          <a:p>
            <a:pPr marL="0" indent="0">
              <a:spcAft>
                <a:spcPts val="300"/>
              </a:spcAft>
              <a:buNone/>
            </a:pPr>
            <a:r>
              <a:rPr lang="en-US" sz="2400" cap="none" dirty="0"/>
              <a:t>Criminal: $50K-$1M or five times value of export, whichever is greater, per violation/10 years in prison</a:t>
            </a:r>
          </a:p>
          <a:p>
            <a:pPr marL="0" indent="0">
              <a:buNone/>
            </a:pPr>
            <a:r>
              <a:rPr lang="en-US" sz="2400" cap="none" dirty="0"/>
              <a:t>Civil: loss of export privileges, fines $10K-$120K per violation</a:t>
            </a:r>
          </a:p>
          <a:p>
            <a:pPr marL="0" indent="0">
              <a:spcAft>
                <a:spcPts val="0"/>
              </a:spcAft>
              <a:buNone/>
            </a:pPr>
            <a:r>
              <a:rPr lang="en-US" sz="2400" b="1" u="sng" cap="none" dirty="0">
                <a:solidFill>
                  <a:schemeClr val="tx1"/>
                </a:solidFill>
              </a:rPr>
              <a:t>OFAC</a:t>
            </a:r>
          </a:p>
          <a:p>
            <a:pPr marL="0" indent="0">
              <a:spcAft>
                <a:spcPts val="300"/>
              </a:spcAft>
              <a:buNone/>
            </a:pPr>
            <a:r>
              <a:rPr lang="en-US" sz="2400" cap="none" dirty="0"/>
              <a:t>Criminal: Up to $1M/10 years in jail</a:t>
            </a:r>
          </a:p>
          <a:p>
            <a:pPr marL="0" indent="0">
              <a:buNone/>
            </a:pPr>
            <a:r>
              <a:rPr lang="it-IT" sz="2400" cap="none" dirty="0"/>
              <a:t>Civil: $12,000-$55,000 per instance</a:t>
            </a:r>
          </a:p>
          <a:p>
            <a:pPr marL="0" indent="0">
              <a:spcBef>
                <a:spcPts val="0"/>
              </a:spcBef>
              <a:spcAft>
                <a:spcPts val="0"/>
              </a:spcAft>
              <a:buNone/>
            </a:pPr>
            <a:endParaRPr lang="it-IT" sz="1000" cap="none" dirty="0"/>
          </a:p>
          <a:p>
            <a:pPr marL="0" indent="0">
              <a:buNone/>
            </a:pPr>
            <a:r>
              <a:rPr lang="en-US" sz="2400" b="1" cap="none" dirty="0">
                <a:solidFill>
                  <a:srgbClr val="FFC000"/>
                </a:solidFill>
              </a:rPr>
              <a:t>	Loss of Export Privileges/Federal Research Funding</a:t>
            </a:r>
          </a:p>
          <a:p>
            <a:pPr marL="0" indent="0">
              <a:buNone/>
            </a:pPr>
            <a:endParaRPr lang="en-US" sz="2400" b="1" cap="none" dirty="0"/>
          </a:p>
          <a:p>
            <a:pPr marL="0" indent="0">
              <a:buNone/>
            </a:pPr>
            <a:endParaRPr lang="en-US" sz="2400" cap="none" dirty="0"/>
          </a:p>
          <a:p>
            <a:pPr marL="0" indent="0">
              <a:buNone/>
            </a:pPr>
            <a:endParaRPr lang="en-US" sz="2400" cap="none" dirty="0"/>
          </a:p>
        </p:txBody>
      </p:sp>
      <p:pic>
        <p:nvPicPr>
          <p:cNvPr id="4" name="Picture 3">
            <a:extLst>
              <a:ext uri="{FF2B5EF4-FFF2-40B4-BE49-F238E27FC236}">
                <a16:creationId xmlns:a16="http://schemas.microsoft.com/office/drawing/2014/main" id="{695D90C9-6F0A-C747-1963-2FB1E556D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205090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9ECE-FBC5-EC2A-BA84-5B9013F40140}"/>
              </a:ext>
            </a:extLst>
          </p:cNvPr>
          <p:cNvSpPr>
            <a:spLocks noGrp="1"/>
          </p:cNvSpPr>
          <p:nvPr>
            <p:ph type="title"/>
          </p:nvPr>
        </p:nvSpPr>
        <p:spPr>
          <a:xfrm>
            <a:off x="822236" y="385313"/>
            <a:ext cx="9905998" cy="943155"/>
          </a:xfrm>
        </p:spPr>
        <p:txBody>
          <a:bodyPr>
            <a:normAutofit fontScale="90000"/>
          </a:bodyPr>
          <a:lstStyle/>
          <a:p>
            <a:r>
              <a:rPr lang="en-US" b="1" dirty="0">
                <a:solidFill>
                  <a:srgbClr val="FFC000"/>
                </a:solidFill>
              </a:rPr>
              <a:t>SECTION 889  </a:t>
            </a:r>
            <a:br>
              <a:rPr lang="en-US" b="1" dirty="0">
                <a:solidFill>
                  <a:srgbClr val="FFC000"/>
                </a:solidFill>
              </a:rPr>
            </a:br>
            <a:r>
              <a:rPr lang="en-US" b="1" dirty="0">
                <a:solidFill>
                  <a:srgbClr val="FFC000"/>
                </a:solidFill>
              </a:rPr>
              <a:t>2019 National defense authorization act</a:t>
            </a:r>
          </a:p>
        </p:txBody>
      </p:sp>
      <p:sp>
        <p:nvSpPr>
          <p:cNvPr id="3" name="Content Placeholder 2">
            <a:extLst>
              <a:ext uri="{FF2B5EF4-FFF2-40B4-BE49-F238E27FC236}">
                <a16:creationId xmlns:a16="http://schemas.microsoft.com/office/drawing/2014/main" id="{1992BEBE-A390-77A2-61AB-9E785CAB0613}"/>
              </a:ext>
            </a:extLst>
          </p:cNvPr>
          <p:cNvSpPr>
            <a:spLocks noGrp="1"/>
          </p:cNvSpPr>
          <p:nvPr>
            <p:ph idx="1"/>
          </p:nvPr>
        </p:nvSpPr>
        <p:spPr>
          <a:xfrm>
            <a:off x="1141413" y="2498108"/>
            <a:ext cx="10577572" cy="2271126"/>
          </a:xfrm>
        </p:spPr>
        <p:txBody>
          <a:bodyPr>
            <a:noAutofit/>
          </a:bodyPr>
          <a:lstStyle/>
          <a:p>
            <a:pPr>
              <a:lnSpc>
                <a:spcPct val="150000"/>
              </a:lnSpc>
            </a:pPr>
            <a:endParaRPr lang="en-US" sz="1600" dirty="0"/>
          </a:p>
          <a:p>
            <a:r>
              <a:rPr lang="en-US" sz="1800" dirty="0">
                <a:latin typeface="Arial" panose="020B0604020202020204" pitchFamily="34" charset="0"/>
                <a:cs typeface="Arial" panose="020B0604020202020204" pitchFamily="34" charset="0"/>
              </a:rPr>
              <a:t>prohibits recipients of federal funding awards from using or procuring certain covered telecommunications equipment or services from restricted entities including:</a:t>
            </a:r>
          </a:p>
          <a:p>
            <a:pPr lvl="1"/>
            <a:r>
              <a:rPr lang="en-US" dirty="0" err="1">
                <a:latin typeface="Arial" panose="020B0604020202020204" pitchFamily="34" charset="0"/>
                <a:cs typeface="Arial" panose="020B0604020202020204" pitchFamily="34" charset="0"/>
              </a:rPr>
              <a:t>huawei</a:t>
            </a:r>
            <a:r>
              <a:rPr lang="en-US" dirty="0">
                <a:latin typeface="Arial" panose="020B0604020202020204" pitchFamily="34" charset="0"/>
                <a:cs typeface="Arial" panose="020B0604020202020204" pitchFamily="34" charset="0"/>
              </a:rPr>
              <a:t> technologies company</a:t>
            </a:r>
          </a:p>
          <a:p>
            <a:pPr lvl="1"/>
            <a:r>
              <a:rPr lang="en-US" dirty="0" err="1">
                <a:latin typeface="Arial" panose="020B0604020202020204" pitchFamily="34" charset="0"/>
                <a:cs typeface="Arial" panose="020B0604020202020204" pitchFamily="34" charset="0"/>
              </a:rPr>
              <a:t>zte</a:t>
            </a:r>
            <a:r>
              <a:rPr lang="en-US" dirty="0">
                <a:latin typeface="Arial" panose="020B0604020202020204" pitchFamily="34" charset="0"/>
                <a:cs typeface="Arial" panose="020B0604020202020204" pitchFamily="34" charset="0"/>
              </a:rPr>
              <a:t> corporation</a:t>
            </a:r>
          </a:p>
          <a:p>
            <a:pPr lvl="1"/>
            <a:r>
              <a:rPr lang="en-US" dirty="0" err="1">
                <a:latin typeface="Arial" panose="020B0604020202020204" pitchFamily="34" charset="0"/>
                <a:cs typeface="Arial" panose="020B0604020202020204" pitchFamily="34" charset="0"/>
              </a:rPr>
              <a:t>hytera</a:t>
            </a:r>
            <a:r>
              <a:rPr lang="en-US" dirty="0">
                <a:latin typeface="Arial" panose="020B0604020202020204" pitchFamily="34" charset="0"/>
                <a:cs typeface="Arial" panose="020B0604020202020204" pitchFamily="34" charset="0"/>
              </a:rPr>
              <a:t> communications corporation</a:t>
            </a:r>
          </a:p>
          <a:p>
            <a:pPr lvl="1"/>
            <a:r>
              <a:rPr lang="en-US" dirty="0" err="1">
                <a:latin typeface="Arial" panose="020B0604020202020204" pitchFamily="34" charset="0"/>
                <a:cs typeface="Arial" panose="020B0604020202020204" pitchFamily="34" charset="0"/>
              </a:rPr>
              <a:t>hangzhou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hikvision</a:t>
            </a:r>
            <a:r>
              <a:rPr lang="en-US" dirty="0">
                <a:latin typeface="Arial" panose="020B0604020202020204" pitchFamily="34" charset="0"/>
                <a:cs typeface="Arial" panose="020B0604020202020204" pitchFamily="34" charset="0"/>
              </a:rPr>
              <a:t> digital technology company</a:t>
            </a:r>
          </a:p>
          <a:p>
            <a:pPr lvl="1"/>
            <a:r>
              <a:rPr lang="en-US" dirty="0" err="1">
                <a:latin typeface="Arial" panose="020B0604020202020204" pitchFamily="34" charset="0"/>
                <a:cs typeface="Arial" panose="020B0604020202020204" pitchFamily="34" charset="0"/>
              </a:rPr>
              <a:t>dahua</a:t>
            </a:r>
            <a:r>
              <a:rPr lang="en-US" dirty="0">
                <a:latin typeface="Arial" panose="020B0604020202020204" pitchFamily="34" charset="0"/>
                <a:cs typeface="Arial" panose="020B0604020202020204" pitchFamily="34" charset="0"/>
              </a:rPr>
              <a:t> technology company. </a:t>
            </a:r>
          </a:p>
          <a:p>
            <a:r>
              <a:rPr lang="en-US" sz="1800" dirty="0">
                <a:latin typeface="Arial" panose="020B0604020202020204" pitchFamily="34" charset="0"/>
                <a:cs typeface="Arial" panose="020B0604020202020204" pitchFamily="34" charset="0"/>
              </a:rPr>
              <a:t>applies to grants, contracts and cooperative agreements, including outgoing subcontracts and subawards.</a:t>
            </a:r>
          </a:p>
          <a:p>
            <a:r>
              <a:rPr lang="en-US" sz="1800" dirty="0">
                <a:latin typeface="Arial" panose="020B0604020202020204" pitchFamily="34" charset="0"/>
                <a:cs typeface="Arial" panose="020B0604020202020204" pitchFamily="34" charset="0"/>
              </a:rPr>
              <a:t>applies to all purchases of any dollar amount and any proposed use, including small </a:t>
            </a:r>
            <a:r>
              <a:rPr lang="en-US" sz="1800" dirty="0">
                <a:solidFill>
                  <a:srgbClr val="FFC000"/>
                </a:solidFill>
                <a:latin typeface="Arial" panose="020B0604020202020204" pitchFamily="34" charset="0"/>
                <a:cs typeface="Arial" panose="020B0604020202020204" pitchFamily="34" charset="0"/>
              </a:rPr>
              <a:t>p-card purchases </a:t>
            </a:r>
            <a:r>
              <a:rPr lang="en-US" sz="1800" dirty="0">
                <a:latin typeface="Arial" panose="020B0604020202020204" pitchFamily="34" charset="0"/>
                <a:cs typeface="Arial" panose="020B0604020202020204" pitchFamily="34" charset="0"/>
              </a:rPr>
              <a:t>and other purchases, and regardless of whether or not the use relates to a federal grant, contract, or other agreement. </a:t>
            </a:r>
            <a:endParaRPr lang="en-US" sz="1800" dirty="0"/>
          </a:p>
          <a:p>
            <a:pPr algn="ctr"/>
            <a:r>
              <a:rPr lang="en-US" sz="1800" i="1" dirty="0">
                <a:solidFill>
                  <a:srgbClr val="FFC000"/>
                </a:solidFill>
              </a:rPr>
              <a:t>DO NOT PROCURE OR USE COVERED TELECOMMUNICATIONS EQUIPMENT OR SERVICES FOR ANY PURPOSE.</a:t>
            </a:r>
            <a:endParaRPr lang="en-US" sz="1800" dirty="0">
              <a:solidFill>
                <a:srgbClr val="FFC000"/>
              </a:solidFill>
            </a:endParaRPr>
          </a:p>
        </p:txBody>
      </p:sp>
      <p:pic>
        <p:nvPicPr>
          <p:cNvPr id="4" name="Picture 3">
            <a:extLst>
              <a:ext uri="{FF2B5EF4-FFF2-40B4-BE49-F238E27FC236}">
                <a16:creationId xmlns:a16="http://schemas.microsoft.com/office/drawing/2014/main" id="{6CFA5D0C-F849-A10A-DB71-254FE7153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95669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6529" y="350318"/>
            <a:ext cx="9745083" cy="317381"/>
          </a:xfrm>
        </p:spPr>
        <p:txBody>
          <a:bodyPr>
            <a:noAutofit/>
          </a:bodyPr>
          <a:lstStyle/>
          <a:p>
            <a:r>
              <a:rPr lang="en-US" b="1" dirty="0">
                <a:solidFill>
                  <a:srgbClr val="FFC000"/>
                </a:solidFill>
                <a:effectLst/>
                <a:latin typeface="Arial" charset="0"/>
                <a:ea typeface="Arial" charset="0"/>
                <a:cs typeface="Arial" charset="0"/>
              </a:rPr>
              <a:t>Summary</a:t>
            </a:r>
            <a:endParaRPr lang="en-US" dirty="0">
              <a:solidFill>
                <a:srgbClr val="FFC000"/>
              </a:solidFill>
              <a:effectLst/>
              <a:latin typeface="Arial" charset="0"/>
              <a:ea typeface="Arial" charset="0"/>
              <a:cs typeface="Arial" charset="0"/>
            </a:endParaRPr>
          </a:p>
        </p:txBody>
      </p:sp>
      <p:sp>
        <p:nvSpPr>
          <p:cNvPr id="2" name="TextBox 1"/>
          <p:cNvSpPr txBox="1"/>
          <p:nvPr/>
        </p:nvSpPr>
        <p:spPr>
          <a:xfrm>
            <a:off x="919120" y="883549"/>
            <a:ext cx="10787923" cy="5678478"/>
          </a:xfrm>
          <a:prstGeom prst="rect">
            <a:avLst/>
          </a:prstGeom>
          <a:noFill/>
        </p:spPr>
        <p:txBody>
          <a:bodyPr wrap="square" rtlCol="0">
            <a:spAutoFit/>
          </a:bodyPr>
          <a:lstStyle/>
          <a:p>
            <a:pPr>
              <a:spcAft>
                <a:spcPts val="1800"/>
              </a:spcAft>
            </a:pPr>
            <a:r>
              <a:rPr lang="en-US" sz="2400" dirty="0">
                <a:latin typeface="Arial" charset="0"/>
                <a:ea typeface="Arial" charset="0"/>
                <a:cs typeface="Arial" charset="0"/>
              </a:rPr>
              <a:t>Contact the Export Controls Office for </a:t>
            </a:r>
            <a:r>
              <a:rPr lang="en-US" sz="2400" b="1" u="sng" dirty="0">
                <a:solidFill>
                  <a:schemeClr val="tx2"/>
                </a:solidFill>
                <a:latin typeface="Arial" charset="0"/>
                <a:ea typeface="Arial" charset="0"/>
                <a:cs typeface="Arial" charset="0"/>
              </a:rPr>
              <a:t>any international/national security University activities</a:t>
            </a:r>
            <a:r>
              <a:rPr lang="en-US" sz="2400" b="1" dirty="0">
                <a:solidFill>
                  <a:schemeClr val="tx2"/>
                </a:solidFill>
                <a:latin typeface="Arial" charset="0"/>
                <a:ea typeface="Arial" charset="0"/>
                <a:cs typeface="Arial" charset="0"/>
              </a:rPr>
              <a:t>,</a:t>
            </a:r>
            <a:r>
              <a:rPr lang="en-US" sz="2400" b="1" dirty="0">
                <a:latin typeface="Arial" charset="0"/>
                <a:ea typeface="Arial" charset="0"/>
                <a:cs typeface="Arial" charset="0"/>
              </a:rPr>
              <a:t> </a:t>
            </a:r>
            <a:r>
              <a:rPr lang="en-US" sz="2400" dirty="0">
                <a:latin typeface="Arial" charset="0"/>
                <a:ea typeface="Arial" charset="0"/>
                <a:cs typeface="Arial" charset="0"/>
              </a:rPr>
              <a:t>including, but not limited to:</a:t>
            </a:r>
          </a:p>
          <a:p>
            <a:pPr marL="800100" lvl="1" indent="-342900">
              <a:lnSpc>
                <a:spcPct val="150000"/>
              </a:lnSpc>
              <a:spcAft>
                <a:spcPts val="1200"/>
              </a:spcAft>
              <a:buClr>
                <a:srgbClr val="FFC000"/>
              </a:buClr>
              <a:buSzPct val="120000"/>
              <a:buFont typeface="Wingdings" charset="2"/>
              <a:buChar char="§"/>
            </a:pPr>
            <a:r>
              <a:rPr lang="en-US" sz="2400" dirty="0">
                <a:latin typeface="Arial" charset="0"/>
                <a:ea typeface="Arial" charset="0"/>
                <a:cs typeface="Arial" charset="0"/>
              </a:rPr>
              <a:t>Shipping or carrying items </a:t>
            </a:r>
            <a:r>
              <a:rPr lang="en-US" sz="2400" dirty="0">
                <a:solidFill>
                  <a:srgbClr val="FFC000"/>
                </a:solidFill>
                <a:latin typeface="Arial" charset="0"/>
                <a:ea typeface="Arial" charset="0"/>
                <a:cs typeface="Arial" charset="0"/>
              </a:rPr>
              <a:t>out of or into </a:t>
            </a:r>
            <a:r>
              <a:rPr lang="en-US" sz="2400" dirty="0">
                <a:latin typeface="Arial" charset="0"/>
                <a:ea typeface="Arial" charset="0"/>
                <a:cs typeface="Arial" charset="0"/>
              </a:rPr>
              <a:t>the country</a:t>
            </a:r>
          </a:p>
          <a:p>
            <a:pPr marL="800100" lvl="1" indent="-342900">
              <a:lnSpc>
                <a:spcPct val="150000"/>
              </a:lnSpc>
              <a:spcAft>
                <a:spcPts val="1200"/>
              </a:spcAft>
              <a:buClr>
                <a:srgbClr val="FFC000"/>
              </a:buClr>
              <a:buSzPct val="120000"/>
              <a:buFont typeface="Wingdings" charset="2"/>
              <a:buChar char="§"/>
            </a:pPr>
            <a:r>
              <a:rPr lang="en-US" sz="2400" dirty="0">
                <a:latin typeface="Arial" charset="0"/>
                <a:ea typeface="Arial" charset="0"/>
                <a:cs typeface="Arial" charset="0"/>
              </a:rPr>
              <a:t>Travel to a foreign country (complete International Travel Registry)</a:t>
            </a:r>
          </a:p>
          <a:p>
            <a:pPr marL="800100" lvl="1" indent="-342900">
              <a:lnSpc>
                <a:spcPct val="150000"/>
              </a:lnSpc>
              <a:spcAft>
                <a:spcPts val="1200"/>
              </a:spcAft>
              <a:buClr>
                <a:srgbClr val="FFC000"/>
              </a:buClr>
              <a:buSzPct val="120000"/>
              <a:buFont typeface="Wingdings" charset="2"/>
              <a:buChar char="§"/>
            </a:pPr>
            <a:r>
              <a:rPr lang="en-US" sz="2400" dirty="0">
                <a:latin typeface="Arial" charset="0"/>
                <a:ea typeface="Arial" charset="0"/>
                <a:cs typeface="Arial" charset="0"/>
              </a:rPr>
              <a:t>Online interactions to another country</a:t>
            </a:r>
          </a:p>
          <a:p>
            <a:pPr marL="800100" lvl="1" indent="-342900">
              <a:lnSpc>
                <a:spcPct val="150000"/>
              </a:lnSpc>
              <a:spcAft>
                <a:spcPts val="1200"/>
              </a:spcAft>
              <a:buClr>
                <a:srgbClr val="FFC000"/>
              </a:buClr>
              <a:buSzPct val="120000"/>
              <a:buFont typeface="Wingdings" charset="2"/>
              <a:buChar char="§"/>
            </a:pPr>
            <a:r>
              <a:rPr lang="en-US" sz="2400" dirty="0">
                <a:latin typeface="Arial" charset="0"/>
                <a:ea typeface="Arial" charset="0"/>
                <a:cs typeface="Arial" charset="0"/>
              </a:rPr>
              <a:t>Collaboration with a non-US citizen/person located in another country</a:t>
            </a:r>
          </a:p>
          <a:p>
            <a:pPr marL="800100" lvl="1" indent="-342900">
              <a:lnSpc>
                <a:spcPct val="150000"/>
              </a:lnSpc>
              <a:spcAft>
                <a:spcPts val="1200"/>
              </a:spcAft>
              <a:buClr>
                <a:srgbClr val="FFC000"/>
              </a:buClr>
              <a:buSzPct val="120000"/>
              <a:buFont typeface="Wingdings" charset="2"/>
              <a:buChar char="§"/>
            </a:pPr>
            <a:r>
              <a:rPr lang="en-US" sz="2400" dirty="0">
                <a:latin typeface="Arial" charset="0"/>
                <a:ea typeface="Arial" charset="0"/>
                <a:cs typeface="Arial" charset="0"/>
              </a:rPr>
              <a:t>Use of chemicals, biologicals, military or dual-use items</a:t>
            </a:r>
          </a:p>
          <a:p>
            <a:pPr marL="800100" lvl="1" indent="-342900">
              <a:lnSpc>
                <a:spcPct val="150000"/>
              </a:lnSpc>
              <a:spcAft>
                <a:spcPts val="1200"/>
              </a:spcAft>
              <a:buClr>
                <a:srgbClr val="FFC000"/>
              </a:buClr>
              <a:buSzPct val="120000"/>
              <a:buFont typeface="Wingdings" charset="2"/>
              <a:buChar char="§"/>
            </a:pPr>
            <a:r>
              <a:rPr lang="en-US" sz="2400" dirty="0">
                <a:latin typeface="Arial" charset="0"/>
                <a:ea typeface="Arial" charset="0"/>
                <a:cs typeface="Arial" charset="0"/>
              </a:rPr>
              <a:t>Participation/offers to participate in a foreign talent recruitment program</a:t>
            </a:r>
          </a:p>
          <a:p>
            <a:pPr lvl="1">
              <a:spcAft>
                <a:spcPts val="1200"/>
              </a:spcAft>
              <a:buClr>
                <a:srgbClr val="FFC000"/>
              </a:buClr>
              <a:buSzPct val="120000"/>
            </a:pPr>
            <a:endParaRPr lang="en-US" sz="2400" dirty="0">
              <a:latin typeface="Arial" charset="0"/>
              <a:ea typeface="Arial" charset="0"/>
              <a:cs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3459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latin typeface="Arial" charset="0"/>
                <a:ea typeface="Arial" charset="0"/>
                <a:cs typeface="Arial" charset="0"/>
              </a:rPr>
              <a:t>Export controls Contact Information</a:t>
            </a:r>
            <a:endParaRPr lang="en-US" dirty="0">
              <a:solidFill>
                <a:srgbClr val="FFC000"/>
              </a:solidFill>
              <a:effectLst/>
              <a:latin typeface="Arial" charset="0"/>
              <a:ea typeface="Arial" charset="0"/>
              <a:cs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5" name="TextBox 4">
            <a:extLst>
              <a:ext uri="{FF2B5EF4-FFF2-40B4-BE49-F238E27FC236}">
                <a16:creationId xmlns:a16="http://schemas.microsoft.com/office/drawing/2014/main" id="{EABE5850-5DB7-46E1-846F-6D8ADFAC0076}"/>
              </a:ext>
            </a:extLst>
          </p:cNvPr>
          <p:cNvSpPr txBox="1"/>
          <p:nvPr/>
        </p:nvSpPr>
        <p:spPr>
          <a:xfrm>
            <a:off x="919120" y="1528008"/>
            <a:ext cx="10832984" cy="1938992"/>
          </a:xfrm>
          <a:prstGeom prst="rect">
            <a:avLst/>
          </a:prstGeom>
          <a:noFill/>
        </p:spPr>
        <p:txBody>
          <a:bodyPr wrap="square" rtlCol="0">
            <a:spAutoFit/>
          </a:bodyPr>
          <a:lstStyle/>
          <a:p>
            <a:r>
              <a:rPr lang="en-US" sz="2000" b="1" u="sng" dirty="0">
                <a:latin typeface="Arial" charset="0"/>
                <a:ea typeface="Arial" charset="0"/>
                <a:cs typeface="Arial" charset="0"/>
              </a:rPr>
              <a:t>Edwardsville</a:t>
            </a:r>
            <a:r>
              <a:rPr lang="en-US" sz="2000" b="1" dirty="0">
                <a:latin typeface="Arial" charset="0"/>
                <a:ea typeface="Arial" charset="0"/>
                <a:cs typeface="Arial" charset="0"/>
              </a:rPr>
              <a:t>			</a:t>
            </a:r>
            <a:r>
              <a:rPr lang="en-US" sz="2000" b="1" u="sng" dirty="0">
                <a:latin typeface="Arial" charset="0"/>
                <a:ea typeface="Arial" charset="0"/>
                <a:cs typeface="Arial" charset="0"/>
              </a:rPr>
              <a:t>Carbondale</a:t>
            </a:r>
            <a:r>
              <a:rPr lang="en-US" sz="2000" b="1" dirty="0">
                <a:latin typeface="Arial" charset="0"/>
                <a:ea typeface="Arial" charset="0"/>
                <a:cs typeface="Arial" charset="0"/>
              </a:rPr>
              <a:t>			</a:t>
            </a:r>
            <a:r>
              <a:rPr lang="en-US" sz="2000" b="1" u="sng" dirty="0">
                <a:latin typeface="Arial" charset="0"/>
                <a:ea typeface="Arial" charset="0"/>
                <a:cs typeface="Arial" charset="0"/>
              </a:rPr>
              <a:t>School of Medicine</a:t>
            </a:r>
          </a:p>
          <a:p>
            <a:r>
              <a:rPr lang="en-US" sz="2000" dirty="0">
                <a:latin typeface="Arial" charset="0"/>
                <a:ea typeface="Arial" charset="0"/>
                <a:cs typeface="Arial" charset="0"/>
              </a:rPr>
              <a:t>Todd Wakeland, JD		Brenda Martin			Paige Cooper	</a:t>
            </a:r>
          </a:p>
          <a:p>
            <a:r>
              <a:rPr lang="en-US" sz="2000" dirty="0">
                <a:latin typeface="Arial" charset="0"/>
                <a:ea typeface="Arial" charset="0"/>
                <a:cs typeface="Arial" charset="0"/>
              </a:rPr>
              <a:t>Director of Export Controls	Sr. Export Control Officer	Export Control Officer</a:t>
            </a:r>
          </a:p>
          <a:p>
            <a:r>
              <a:rPr lang="en-US" sz="2000" dirty="0">
                <a:latin typeface="Arial" charset="0"/>
                <a:ea typeface="Arial" charset="0"/>
                <a:cs typeface="Arial" charset="0"/>
              </a:rPr>
              <a:t>618-650-2476			618-453-2308			217-545-7936</a:t>
            </a:r>
          </a:p>
          <a:p>
            <a:r>
              <a:rPr lang="en-US" sz="2000" dirty="0">
                <a:latin typeface="Arial" charset="0"/>
                <a:ea typeface="Arial" charset="0"/>
                <a:cs typeface="Arial" charset="0"/>
                <a:hlinkClick r:id="rId3"/>
              </a:rPr>
              <a:t>twakela@siue.edu</a:t>
            </a:r>
            <a:r>
              <a:rPr lang="en-US" sz="2000" dirty="0">
                <a:latin typeface="Arial" charset="0"/>
                <a:ea typeface="Arial" charset="0"/>
                <a:cs typeface="Arial" charset="0"/>
              </a:rPr>
              <a:t>		</a:t>
            </a:r>
            <a:r>
              <a:rPr lang="en-US" sz="2000" dirty="0">
                <a:latin typeface="Arial" charset="0"/>
                <a:ea typeface="Arial" charset="0"/>
                <a:cs typeface="Arial" charset="0"/>
                <a:hlinkClick r:id="rId4"/>
              </a:rPr>
              <a:t>bjmartin@siu.edu</a:t>
            </a:r>
            <a:r>
              <a:rPr lang="en-US" sz="2000" dirty="0">
                <a:latin typeface="Arial" charset="0"/>
                <a:ea typeface="Arial" charset="0"/>
                <a:cs typeface="Arial" charset="0"/>
              </a:rPr>
              <a:t>		</a:t>
            </a:r>
            <a:r>
              <a:rPr lang="en-US" sz="2000" dirty="0">
                <a:latin typeface="Arial" charset="0"/>
                <a:ea typeface="Arial" charset="0"/>
                <a:cs typeface="Arial" charset="0"/>
                <a:hlinkClick r:id="rId5"/>
              </a:rPr>
              <a:t>pcooper63@siumed.edu</a:t>
            </a:r>
            <a:r>
              <a:rPr lang="en-US" sz="2000" dirty="0">
                <a:latin typeface="Arial" charset="0"/>
                <a:ea typeface="Arial" charset="0"/>
                <a:cs typeface="Arial" charset="0"/>
              </a:rPr>
              <a:t>	</a:t>
            </a:r>
          </a:p>
        </p:txBody>
      </p:sp>
      <p:sp>
        <p:nvSpPr>
          <p:cNvPr id="8" name="TextBox 7">
            <a:extLst>
              <a:ext uri="{FF2B5EF4-FFF2-40B4-BE49-F238E27FC236}">
                <a16:creationId xmlns:a16="http://schemas.microsoft.com/office/drawing/2014/main" id="{67070137-7C99-4EE8-86BD-4E288446E486}"/>
              </a:ext>
            </a:extLst>
          </p:cNvPr>
          <p:cNvSpPr txBox="1"/>
          <p:nvPr/>
        </p:nvSpPr>
        <p:spPr>
          <a:xfrm>
            <a:off x="100315" y="3910234"/>
            <a:ext cx="10888909" cy="1554272"/>
          </a:xfrm>
          <a:prstGeom prst="rect">
            <a:avLst/>
          </a:prstGeom>
          <a:noFill/>
        </p:spPr>
        <p:txBody>
          <a:bodyPr wrap="square">
            <a:spAutoFit/>
          </a:bodyPr>
          <a:lstStyle/>
          <a:p>
            <a:pPr algn="ctr">
              <a:spcAft>
                <a:spcPts val="600"/>
              </a:spcAft>
            </a:pPr>
            <a:r>
              <a:rPr lang="en-US" sz="2000" dirty="0">
                <a:latin typeface="Arial" charset="0"/>
                <a:ea typeface="Arial" charset="0"/>
                <a:cs typeface="Arial" charset="0"/>
                <a:hlinkClick r:id="rId3"/>
              </a:rPr>
              <a:t>exportcontrols@siu.edu</a:t>
            </a:r>
            <a:endParaRPr lang="en-US" sz="2000" u="sng" dirty="0">
              <a:latin typeface="Arial" charset="0"/>
              <a:ea typeface="Arial" charset="0"/>
              <a:cs typeface="Arial" charset="0"/>
            </a:endParaRPr>
          </a:p>
          <a:p>
            <a:pPr algn="ctr">
              <a:spcAft>
                <a:spcPts val="600"/>
              </a:spcAft>
            </a:pPr>
            <a:endParaRPr lang="en-US" sz="2000" u="sng" dirty="0">
              <a:latin typeface="Arial" charset="0"/>
              <a:ea typeface="Arial" charset="0"/>
              <a:cs typeface="Arial" charset="0"/>
            </a:endParaRPr>
          </a:p>
          <a:p>
            <a:pPr algn="ctr">
              <a:spcAft>
                <a:spcPts val="600"/>
              </a:spcAft>
            </a:pPr>
            <a:r>
              <a:rPr lang="en-US" sz="2000" u="sng" dirty="0">
                <a:latin typeface="Arial" charset="0"/>
                <a:ea typeface="Arial" charset="0"/>
                <a:cs typeface="Arial" charset="0"/>
              </a:rPr>
              <a:t>Export Controls Website</a:t>
            </a:r>
          </a:p>
          <a:p>
            <a:pPr algn="ctr">
              <a:spcAft>
                <a:spcPts val="600"/>
              </a:spcAft>
            </a:pPr>
            <a:r>
              <a:rPr lang="en-US" sz="2000" dirty="0">
                <a:hlinkClick r:id="rId6"/>
              </a:rPr>
              <a:t>https://siusystem.edu/academic-affairs/export-controls/index.shtml</a:t>
            </a:r>
            <a:endParaRPr lang="en-US" sz="2000" u="sng" dirty="0">
              <a:latin typeface="Arial" charset="0"/>
              <a:ea typeface="Arial" charset="0"/>
              <a:cs typeface="Arial" charset="0"/>
            </a:endParaRPr>
          </a:p>
        </p:txBody>
      </p:sp>
    </p:spTree>
    <p:extLst>
      <p:ext uri="{BB962C8B-B14F-4D97-AF65-F5344CB8AC3E}">
        <p14:creationId xmlns:p14="http://schemas.microsoft.com/office/powerpoint/2010/main" val="213834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51" y="222700"/>
            <a:ext cx="9905998" cy="598714"/>
          </a:xfrm>
        </p:spPr>
        <p:txBody>
          <a:bodyPr/>
          <a:lstStyle/>
          <a:p>
            <a:r>
              <a:rPr lang="en-US" b="1" cap="none" dirty="0">
                <a:solidFill>
                  <a:srgbClr val="FFC000"/>
                </a:solidFill>
              </a:rPr>
              <a:t>EXPORT CONTROL REGULATIONS </a:t>
            </a:r>
            <a:endParaRPr lang="en-US" cap="none" dirty="0">
              <a:solidFill>
                <a:srgbClr val="FFC000"/>
              </a:solidFill>
            </a:endParaRPr>
          </a:p>
        </p:txBody>
      </p:sp>
      <p:sp>
        <p:nvSpPr>
          <p:cNvPr id="3" name="Content Placeholder 2"/>
          <p:cNvSpPr>
            <a:spLocks noGrp="1"/>
          </p:cNvSpPr>
          <p:nvPr>
            <p:ph idx="1"/>
          </p:nvPr>
        </p:nvSpPr>
        <p:spPr>
          <a:xfrm>
            <a:off x="764143" y="919768"/>
            <a:ext cx="10534773" cy="5175093"/>
          </a:xfrm>
        </p:spPr>
        <p:txBody>
          <a:bodyPr>
            <a:noAutofit/>
          </a:bodyPr>
          <a:lstStyle/>
          <a:p>
            <a:pPr marL="0" indent="0">
              <a:spcAft>
                <a:spcPts val="1200"/>
              </a:spcAft>
              <a:buNone/>
            </a:pPr>
            <a:r>
              <a:rPr lang="en-US" cap="none" dirty="0"/>
              <a:t>The U.S. government regulates the </a:t>
            </a:r>
            <a:r>
              <a:rPr lang="en-US" b="1" cap="none" dirty="0"/>
              <a:t>transfer of information, commodities, technology, and software </a:t>
            </a:r>
            <a:r>
              <a:rPr lang="en-US" cap="none" dirty="0"/>
              <a:t>that are </a:t>
            </a:r>
            <a:r>
              <a:rPr lang="en-US" b="1" cap="none" dirty="0"/>
              <a:t>strategically important </a:t>
            </a:r>
            <a:r>
              <a:rPr lang="en-US" cap="none" dirty="0"/>
              <a:t>to </a:t>
            </a:r>
            <a:r>
              <a:rPr lang="en-US" b="1" cap="none" dirty="0"/>
              <a:t>U.S. interests of national security, economic and/or foreign policy concerns</a:t>
            </a:r>
            <a:r>
              <a:rPr lang="en-US" cap="none" dirty="0"/>
              <a:t>. </a:t>
            </a:r>
          </a:p>
          <a:p>
            <a:pPr marL="0" indent="0">
              <a:spcBef>
                <a:spcPts val="0"/>
              </a:spcBef>
              <a:spcAft>
                <a:spcPts val="1200"/>
              </a:spcAft>
              <a:buNone/>
            </a:pPr>
            <a:r>
              <a:rPr lang="en-US" sz="1800" cap="none" dirty="0">
                <a:solidFill>
                  <a:srgbClr val="FFC000"/>
                </a:solidFill>
              </a:rPr>
              <a:t>Military Items</a:t>
            </a:r>
          </a:p>
          <a:p>
            <a:pPr marL="0" indent="0">
              <a:spcBef>
                <a:spcPts val="0"/>
              </a:spcBef>
              <a:spcAft>
                <a:spcPts val="0"/>
              </a:spcAft>
              <a:buNone/>
            </a:pPr>
            <a:r>
              <a:rPr lang="en-US" sz="1800" cap="none" dirty="0"/>
              <a:t>		</a:t>
            </a:r>
            <a:r>
              <a:rPr lang="en-US" sz="1800" cap="none" dirty="0">
                <a:solidFill>
                  <a:schemeClr val="tx1"/>
                </a:solidFill>
              </a:rPr>
              <a:t>Department of State,						International Traffic in Arms Regulations (ITAR) </a:t>
            </a:r>
          </a:p>
          <a:p>
            <a:pPr marL="0" indent="0">
              <a:spcBef>
                <a:spcPts val="0"/>
              </a:spcBef>
              <a:buNone/>
            </a:pPr>
            <a:r>
              <a:rPr lang="en-US" sz="1800" cap="none" dirty="0">
                <a:solidFill>
                  <a:schemeClr val="tx1"/>
                </a:solidFill>
              </a:rPr>
              <a:t>		Directorate of Defense Trade Controls		United States Munitions List (USML)</a:t>
            </a:r>
          </a:p>
          <a:p>
            <a:pPr marL="0" indent="0">
              <a:spcBef>
                <a:spcPts val="0"/>
              </a:spcBef>
              <a:buNone/>
            </a:pPr>
            <a:endParaRPr lang="en-US" sz="1800" cap="none" dirty="0">
              <a:solidFill>
                <a:srgbClr val="FFC000"/>
              </a:solidFill>
            </a:endParaRPr>
          </a:p>
          <a:p>
            <a:pPr marL="0" indent="0">
              <a:spcBef>
                <a:spcPts val="0"/>
              </a:spcBef>
              <a:spcAft>
                <a:spcPts val="1200"/>
              </a:spcAft>
              <a:buNone/>
            </a:pPr>
            <a:r>
              <a:rPr lang="en-US" sz="1800" cap="none" dirty="0">
                <a:solidFill>
                  <a:srgbClr val="FFC000"/>
                </a:solidFill>
              </a:rPr>
              <a:t>Dual Use Items</a:t>
            </a:r>
          </a:p>
          <a:p>
            <a:pPr marL="0" indent="0">
              <a:spcBef>
                <a:spcPts val="0"/>
              </a:spcBef>
              <a:spcAft>
                <a:spcPts val="0"/>
              </a:spcAft>
              <a:buNone/>
            </a:pPr>
            <a:r>
              <a:rPr lang="en-US" sz="1800" cap="none" dirty="0"/>
              <a:t>		Department of Commerce,					Export Administration Regulations (EAR)</a:t>
            </a:r>
          </a:p>
          <a:p>
            <a:pPr marL="0" indent="0">
              <a:spcBef>
                <a:spcPts val="0"/>
              </a:spcBef>
              <a:buNone/>
            </a:pPr>
            <a:r>
              <a:rPr lang="en-US" sz="1800" cap="none" dirty="0"/>
              <a:t>		Bureau of Industry &amp; Security				Commerce Control List (CCL)</a:t>
            </a:r>
          </a:p>
          <a:p>
            <a:pPr marL="0" indent="0">
              <a:spcBef>
                <a:spcPts val="0"/>
              </a:spcBef>
              <a:buNone/>
            </a:pPr>
            <a:endParaRPr lang="en-US" sz="1800" cap="none" dirty="0">
              <a:solidFill>
                <a:srgbClr val="FFC000"/>
              </a:solidFill>
            </a:endParaRPr>
          </a:p>
          <a:p>
            <a:pPr marL="0" indent="0">
              <a:spcBef>
                <a:spcPts val="0"/>
              </a:spcBef>
              <a:spcAft>
                <a:spcPts val="1200"/>
              </a:spcAft>
              <a:buNone/>
            </a:pPr>
            <a:r>
              <a:rPr lang="en-US" sz="1800" cap="none" dirty="0">
                <a:solidFill>
                  <a:srgbClr val="FFC000"/>
                </a:solidFill>
              </a:rPr>
              <a:t>Travel	</a:t>
            </a:r>
            <a:r>
              <a:rPr lang="en-US" sz="1800" cap="none" dirty="0"/>
              <a:t>											</a:t>
            </a:r>
          </a:p>
          <a:p>
            <a:pPr marL="0" indent="0">
              <a:spcBef>
                <a:spcPts val="0"/>
              </a:spcBef>
              <a:spcAft>
                <a:spcPts val="0"/>
              </a:spcAft>
              <a:buNone/>
            </a:pPr>
            <a:r>
              <a:rPr lang="en-US" sz="1800" cap="none" dirty="0"/>
              <a:t>		</a:t>
            </a:r>
            <a:r>
              <a:rPr lang="en-US" sz="1800" cap="none" dirty="0">
                <a:solidFill>
                  <a:schemeClr val="tx1"/>
                </a:solidFill>
              </a:rPr>
              <a:t>Department of the Treasury,				Foreign Assets Control Regulations (FACR) and                              		Office of Foreign Assets Control			other various regulations	</a:t>
            </a:r>
          </a:p>
          <a:p>
            <a:pPr marL="0" indent="0">
              <a:spcBef>
                <a:spcPts val="0"/>
              </a:spcBef>
              <a:buNone/>
            </a:pPr>
            <a:r>
              <a:rPr lang="en-US" sz="1800" cap="none" dirty="0"/>
              <a:t>												</a:t>
            </a:r>
            <a:endParaRPr lang="en-US" sz="1600" cap="none" dirty="0"/>
          </a:p>
        </p:txBody>
      </p:sp>
      <p:pic>
        <p:nvPicPr>
          <p:cNvPr id="4" name="Picture 3">
            <a:extLst>
              <a:ext uri="{FF2B5EF4-FFF2-40B4-BE49-F238E27FC236}">
                <a16:creationId xmlns:a16="http://schemas.microsoft.com/office/drawing/2014/main" id="{368011BE-55E7-423B-B953-8BBA846E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pic>
        <p:nvPicPr>
          <p:cNvPr id="9" name="Picture 8">
            <a:extLst>
              <a:ext uri="{FF2B5EF4-FFF2-40B4-BE49-F238E27FC236}">
                <a16:creationId xmlns:a16="http://schemas.microsoft.com/office/drawing/2014/main" id="{3C441965-377A-4721-B1CB-B2CB6AFF8D38}"/>
              </a:ext>
            </a:extLst>
          </p:cNvPr>
          <p:cNvPicPr>
            <a:picLocks noChangeAspect="1"/>
          </p:cNvPicPr>
          <p:nvPr/>
        </p:nvPicPr>
        <p:blipFill>
          <a:blip r:embed="rId3"/>
          <a:stretch>
            <a:fillRect/>
          </a:stretch>
        </p:blipFill>
        <p:spPr>
          <a:xfrm>
            <a:off x="972894" y="3779804"/>
            <a:ext cx="659577" cy="659577"/>
          </a:xfrm>
          <a:prstGeom prst="rect">
            <a:avLst/>
          </a:prstGeom>
        </p:spPr>
      </p:pic>
      <p:pic>
        <p:nvPicPr>
          <p:cNvPr id="10" name="Picture 9">
            <a:extLst>
              <a:ext uri="{FF2B5EF4-FFF2-40B4-BE49-F238E27FC236}">
                <a16:creationId xmlns:a16="http://schemas.microsoft.com/office/drawing/2014/main" id="{69B7FDA4-09F1-4E7F-A68D-41E7EC756A32}"/>
              </a:ext>
            </a:extLst>
          </p:cNvPr>
          <p:cNvPicPr>
            <a:picLocks noChangeAspect="1"/>
          </p:cNvPicPr>
          <p:nvPr/>
        </p:nvPicPr>
        <p:blipFill>
          <a:blip r:embed="rId4"/>
          <a:stretch>
            <a:fillRect/>
          </a:stretch>
        </p:blipFill>
        <p:spPr>
          <a:xfrm>
            <a:off x="971174" y="2390459"/>
            <a:ext cx="659577" cy="659577"/>
          </a:xfrm>
          <a:prstGeom prst="rect">
            <a:avLst/>
          </a:prstGeom>
        </p:spPr>
      </p:pic>
      <p:pic>
        <p:nvPicPr>
          <p:cNvPr id="11" name="Picture 10">
            <a:extLst>
              <a:ext uri="{FF2B5EF4-FFF2-40B4-BE49-F238E27FC236}">
                <a16:creationId xmlns:a16="http://schemas.microsoft.com/office/drawing/2014/main" id="{1EBD030D-BF39-416A-B67C-D01156694FA8}"/>
              </a:ext>
            </a:extLst>
          </p:cNvPr>
          <p:cNvPicPr>
            <a:picLocks noChangeAspect="1"/>
          </p:cNvPicPr>
          <p:nvPr/>
        </p:nvPicPr>
        <p:blipFill>
          <a:blip r:embed="rId5"/>
          <a:stretch>
            <a:fillRect/>
          </a:stretch>
        </p:blipFill>
        <p:spPr>
          <a:xfrm>
            <a:off x="972894" y="5154604"/>
            <a:ext cx="659577" cy="659577"/>
          </a:xfrm>
          <a:prstGeom prst="rect">
            <a:avLst/>
          </a:prstGeom>
        </p:spPr>
      </p:pic>
      <p:sp>
        <p:nvSpPr>
          <p:cNvPr id="12" name="Rectangle 11">
            <a:extLst>
              <a:ext uri="{FF2B5EF4-FFF2-40B4-BE49-F238E27FC236}">
                <a16:creationId xmlns:a16="http://schemas.microsoft.com/office/drawing/2014/main" id="{90E15270-D5BC-48C4-850D-63CB73BA63D4}"/>
              </a:ext>
            </a:extLst>
          </p:cNvPr>
          <p:cNvSpPr/>
          <p:nvPr/>
        </p:nvSpPr>
        <p:spPr>
          <a:xfrm>
            <a:off x="764143" y="2038526"/>
            <a:ext cx="10534773" cy="11073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5" name="Rectangle 14">
            <a:extLst>
              <a:ext uri="{FF2B5EF4-FFF2-40B4-BE49-F238E27FC236}">
                <a16:creationId xmlns:a16="http://schemas.microsoft.com/office/drawing/2014/main" id="{687E015F-9888-4BDA-A737-5C96763611A9}"/>
              </a:ext>
            </a:extLst>
          </p:cNvPr>
          <p:cNvSpPr/>
          <p:nvPr/>
        </p:nvSpPr>
        <p:spPr>
          <a:xfrm>
            <a:off x="764143" y="3429001"/>
            <a:ext cx="10534773" cy="11073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3B6863-E20F-4488-B152-AE6DDE371BCF}"/>
              </a:ext>
            </a:extLst>
          </p:cNvPr>
          <p:cNvSpPr/>
          <p:nvPr/>
        </p:nvSpPr>
        <p:spPr>
          <a:xfrm>
            <a:off x="764143" y="4818346"/>
            <a:ext cx="10534773" cy="10791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92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5335" y="454431"/>
            <a:ext cx="9745083" cy="1550537"/>
          </a:xfrm>
        </p:spPr>
        <p:txBody>
          <a:bodyPr>
            <a:noAutofit/>
          </a:bodyPr>
          <a:lstStyle/>
          <a:p>
            <a:r>
              <a:rPr lang="en-US" b="1" dirty="0">
                <a:solidFill>
                  <a:srgbClr val="FFC000"/>
                </a:solidFill>
                <a:latin typeface="Arial" charset="0"/>
                <a:ea typeface="Arial" charset="0"/>
                <a:cs typeface="Arial" charset="0"/>
              </a:rPr>
              <a:t>What is the intent of the export control laws?</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7" name="TextBox 6"/>
          <p:cNvSpPr txBox="1"/>
          <p:nvPr/>
        </p:nvSpPr>
        <p:spPr>
          <a:xfrm>
            <a:off x="1374549" y="1371032"/>
            <a:ext cx="10287445" cy="3970318"/>
          </a:xfrm>
          <a:prstGeom prst="rect">
            <a:avLst/>
          </a:prstGeom>
          <a:noFill/>
        </p:spPr>
        <p:txBody>
          <a:bodyPr wrap="square" rtlCol="0">
            <a:spAutoFit/>
          </a:bodyPr>
          <a:lstStyle/>
          <a:p>
            <a:pPr marL="285750" indent="-285750">
              <a:spcAft>
                <a:spcPts val="1800"/>
              </a:spcAft>
              <a:buClr>
                <a:srgbClr val="FFC000"/>
              </a:buClr>
              <a:buSzPct val="120000"/>
              <a:buFont typeface="Wingdings" charset="2"/>
              <a:buChar char="§"/>
            </a:pPr>
            <a:endParaRPr lang="en-US" sz="2400" dirty="0">
              <a:latin typeface="Arial" charset="0"/>
              <a:ea typeface="Arial" charset="0"/>
              <a:cs typeface="Arial" charset="0"/>
            </a:endParaRP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Restrict exports of goods and technology that could contribute to the military potential of adversaries</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Prevent proliferation of weapons of mass destruction (nuclear, biological, chemical)</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Prevent terrorism</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Comply with U.S. trade agreements and trade sanctions against other nations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36875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63441" cy="317381"/>
          </a:xfrm>
        </p:spPr>
        <p:txBody>
          <a:bodyPr>
            <a:noAutofit/>
          </a:bodyPr>
          <a:lstStyle/>
          <a:p>
            <a:r>
              <a:rPr lang="en-US" b="1" dirty="0">
                <a:solidFill>
                  <a:srgbClr val="FFC000"/>
                </a:solidFill>
                <a:effectLst/>
              </a:rPr>
              <a:t>When Export Controls may apply to research</a:t>
            </a:r>
            <a:endParaRPr lang="en-US" dirty="0">
              <a:solidFill>
                <a:srgbClr val="FFC000"/>
              </a:solidFill>
              <a:effectLst/>
            </a:endParaRPr>
          </a:p>
        </p:txBody>
      </p:sp>
      <p:sp>
        <p:nvSpPr>
          <p:cNvPr id="2" name="TextBox 1"/>
          <p:cNvSpPr txBox="1"/>
          <p:nvPr/>
        </p:nvSpPr>
        <p:spPr>
          <a:xfrm>
            <a:off x="1509758" y="1543302"/>
            <a:ext cx="9998967" cy="4647426"/>
          </a:xfrm>
          <a:prstGeom prst="rect">
            <a:avLst/>
          </a:prstGeom>
          <a:noFill/>
        </p:spPr>
        <p:txBody>
          <a:bodyPr wrap="square" rtlCol="0">
            <a:spAutoFit/>
          </a:bodyPr>
          <a:lstStyle/>
          <a:p>
            <a:pPr marL="457200" lvl="0" indent="-457200">
              <a:spcAft>
                <a:spcPts val="2400"/>
              </a:spcAft>
              <a:buFont typeface="+mj-lt"/>
              <a:buAutoNum type="arabicPeriod"/>
            </a:pPr>
            <a:r>
              <a:rPr lang="en-US" sz="2400" dirty="0">
                <a:latin typeface="Arial" charset="0"/>
              </a:rPr>
              <a:t>Does the research involve </a:t>
            </a:r>
            <a:r>
              <a:rPr lang="en-US" sz="2400" u="sng" dirty="0">
                <a:latin typeface="Arial" charset="0"/>
              </a:rPr>
              <a:t>military, weapons, defense, chemical or biological weapons</a:t>
            </a:r>
            <a:r>
              <a:rPr lang="en-US" sz="2400" dirty="0">
                <a:latin typeface="Arial" charset="0"/>
              </a:rPr>
              <a:t>, encryption technology &amp; software, space or other </a:t>
            </a:r>
            <a:r>
              <a:rPr lang="en-US" sz="2400" u="sng" dirty="0">
                <a:latin typeface="Arial" charset="0"/>
              </a:rPr>
              <a:t>dual-use items </a:t>
            </a:r>
            <a:r>
              <a:rPr lang="en-US" sz="2400" dirty="0">
                <a:latin typeface="Arial" charset="0"/>
              </a:rPr>
              <a:t>or export restricted technologies?</a:t>
            </a:r>
          </a:p>
          <a:p>
            <a:pPr marL="457200" lvl="0" indent="-457200">
              <a:spcAft>
                <a:spcPts val="2400"/>
              </a:spcAft>
              <a:buFont typeface="+mj-lt"/>
              <a:buAutoNum type="arabicPeriod"/>
            </a:pPr>
            <a:endParaRPr lang="en-US" sz="2400" dirty="0">
              <a:latin typeface="Arial" charset="0"/>
            </a:endParaRPr>
          </a:p>
          <a:p>
            <a:pPr marL="457200" indent="-457200">
              <a:spcAft>
                <a:spcPts val="2400"/>
              </a:spcAft>
              <a:buFont typeface="+mj-lt"/>
              <a:buAutoNum type="arabicPeriod"/>
            </a:pPr>
            <a:r>
              <a:rPr lang="en-US" sz="2400" dirty="0">
                <a:latin typeface="Arial" charset="0"/>
              </a:rPr>
              <a:t>Does the research involve </a:t>
            </a:r>
            <a:r>
              <a:rPr lang="en-US" sz="2400" u="sng" dirty="0">
                <a:latin typeface="Arial" charset="0"/>
              </a:rPr>
              <a:t>collaboration with foreign colleagues </a:t>
            </a:r>
            <a:r>
              <a:rPr lang="en-US" sz="2400" dirty="0">
                <a:latin typeface="Arial" charset="0"/>
              </a:rPr>
              <a:t>(including graduate students) either here at SIU/SIUE or abroad?</a:t>
            </a:r>
          </a:p>
          <a:p>
            <a:pPr marL="457200" indent="-457200">
              <a:spcAft>
                <a:spcPts val="2400"/>
              </a:spcAft>
              <a:buFont typeface="+mj-lt"/>
              <a:buAutoNum type="arabicPeriod"/>
            </a:pPr>
            <a:endParaRPr lang="en-US" sz="2400" dirty="0">
              <a:latin typeface="Arial" charset="0"/>
            </a:endParaRPr>
          </a:p>
          <a:p>
            <a:pPr marL="457200" indent="-457200">
              <a:spcAft>
                <a:spcPts val="2400"/>
              </a:spcAft>
              <a:buFont typeface="+mj-lt"/>
              <a:buAutoNum type="arabicPeriod"/>
            </a:pPr>
            <a:r>
              <a:rPr lang="en-US" sz="2400" dirty="0">
                <a:latin typeface="Arial" charset="0"/>
              </a:rPr>
              <a:t>Does the research involve the </a:t>
            </a:r>
            <a:r>
              <a:rPr lang="en-US" sz="2400" u="sng" dirty="0">
                <a:latin typeface="Arial" charset="0"/>
              </a:rPr>
              <a:t>transfer or shipment of equipment, materials or funding out  or into of the U.S.</a:t>
            </a:r>
            <a:r>
              <a:rPr lang="en-US" sz="2400" dirty="0">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6022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rPr>
              <a:t>When Export Controls may apply to research </a:t>
            </a:r>
            <a:r>
              <a:rPr lang="en-US" sz="2000" i="1" cap="none" dirty="0">
                <a:solidFill>
                  <a:srgbClr val="FFC000"/>
                </a:solidFill>
                <a:effectLst/>
              </a:rPr>
              <a:t>(continued)</a:t>
            </a:r>
          </a:p>
        </p:txBody>
      </p:sp>
      <p:sp>
        <p:nvSpPr>
          <p:cNvPr id="2" name="TextBox 1"/>
          <p:cNvSpPr txBox="1"/>
          <p:nvPr/>
        </p:nvSpPr>
        <p:spPr>
          <a:xfrm>
            <a:off x="1477520" y="1450396"/>
            <a:ext cx="9169166" cy="4647426"/>
          </a:xfrm>
          <a:prstGeom prst="rect">
            <a:avLst/>
          </a:prstGeom>
          <a:noFill/>
        </p:spPr>
        <p:txBody>
          <a:bodyPr wrap="square" rtlCol="0">
            <a:spAutoFit/>
          </a:bodyPr>
          <a:lstStyle/>
          <a:p>
            <a:pPr marL="457200" indent="-457200">
              <a:spcAft>
                <a:spcPts val="2400"/>
              </a:spcAft>
              <a:buFont typeface="+mj-lt"/>
              <a:buAutoNum type="arabicPeriod" startAt="4"/>
            </a:pPr>
            <a:r>
              <a:rPr lang="en-US" sz="2400" dirty="0">
                <a:latin typeface="Arial" charset="0"/>
              </a:rPr>
              <a:t>The research </a:t>
            </a:r>
            <a:r>
              <a:rPr lang="en-US" sz="2400" u="sng" dirty="0">
                <a:latin typeface="Arial" charset="0"/>
              </a:rPr>
              <a:t>take place outside of the U.S.</a:t>
            </a:r>
            <a:r>
              <a:rPr lang="en-US" sz="2400" dirty="0">
                <a:latin typeface="Arial" charset="0"/>
              </a:rPr>
              <a:t> (e.g. field work) </a:t>
            </a:r>
          </a:p>
          <a:p>
            <a:pPr marL="457200" indent="-457200">
              <a:spcAft>
                <a:spcPts val="2400"/>
              </a:spcAft>
              <a:buFont typeface="+mj-lt"/>
              <a:buAutoNum type="arabicPeriod" startAt="4"/>
            </a:pPr>
            <a:endParaRPr lang="en-US" sz="2400" dirty="0">
              <a:latin typeface="Arial" charset="0"/>
            </a:endParaRPr>
          </a:p>
          <a:p>
            <a:pPr marL="457200" indent="-457200">
              <a:spcAft>
                <a:spcPts val="2400"/>
              </a:spcAft>
              <a:buFont typeface="+mj-lt"/>
              <a:buAutoNum type="arabicPeriod" startAt="5"/>
            </a:pPr>
            <a:r>
              <a:rPr lang="en-US" sz="2400" dirty="0">
                <a:latin typeface="Arial" charset="0"/>
              </a:rPr>
              <a:t>Any contractual </a:t>
            </a:r>
            <a:r>
              <a:rPr lang="en-US" sz="2400" u="sng" dirty="0">
                <a:latin typeface="Arial" charset="0"/>
              </a:rPr>
              <a:t>restrictions on publication </a:t>
            </a:r>
            <a:r>
              <a:rPr lang="en-US" sz="2400" dirty="0">
                <a:latin typeface="Arial" charset="0"/>
              </a:rPr>
              <a:t>or access to or dissemination of the research results</a:t>
            </a:r>
          </a:p>
          <a:p>
            <a:pPr marL="457200" indent="-457200">
              <a:spcAft>
                <a:spcPts val="2400"/>
              </a:spcAft>
              <a:buFont typeface="+mj-lt"/>
              <a:buAutoNum type="arabicPeriod" startAt="5"/>
            </a:pPr>
            <a:endParaRPr lang="en-US" sz="2400" dirty="0">
              <a:latin typeface="Arial" charset="0"/>
            </a:endParaRPr>
          </a:p>
          <a:p>
            <a:pPr marL="457200" indent="-457200">
              <a:spcAft>
                <a:spcPts val="2400"/>
              </a:spcAft>
              <a:buFont typeface="+mj-lt"/>
              <a:buAutoNum type="arabicPeriod" startAt="5"/>
            </a:pPr>
            <a:r>
              <a:rPr lang="en-US" sz="2400" dirty="0">
                <a:latin typeface="Arial" charset="0"/>
              </a:rPr>
              <a:t>Research involve the shipment/transfer of materials, $$ or any  type of collaboration with foreign nationals from a </a:t>
            </a:r>
            <a:r>
              <a:rPr lang="en-US" sz="2400" u="sng" dirty="0">
                <a:latin typeface="Arial" charset="0"/>
              </a:rPr>
              <a:t>sanctioned or embargoed country </a:t>
            </a:r>
            <a:r>
              <a:rPr lang="en-US" sz="2400" dirty="0">
                <a:latin typeface="Arial" charset="0"/>
              </a:rPr>
              <a:t>(i.e. Cuba, Iran, North Korea, Sudan, certain areas of Ukraine, Russia, </a:t>
            </a:r>
            <a:r>
              <a:rPr lang="en-US" sz="2400" dirty="0" err="1">
                <a:latin typeface="Arial" charset="0"/>
              </a:rPr>
              <a:t>etc</a:t>
            </a:r>
            <a:r>
              <a:rPr lang="en-US" sz="2400" dirty="0">
                <a:latin typeface="Arial"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57884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Export Controls &amp; University Research</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543082" y="1069990"/>
            <a:ext cx="10215419" cy="3477875"/>
          </a:xfrm>
          <a:prstGeom prst="rect">
            <a:avLst/>
          </a:prstGeom>
          <a:noFill/>
        </p:spPr>
        <p:txBody>
          <a:bodyPr wrap="square" rtlCol="0">
            <a:spAutoFit/>
          </a:bodyPr>
          <a:lstStyle/>
          <a:p>
            <a:pPr marL="342900" indent="-342900">
              <a:spcAft>
                <a:spcPts val="2400"/>
              </a:spcAft>
              <a:buClr>
                <a:srgbClr val="FFC000"/>
              </a:buClr>
              <a:buSzPct val="120000"/>
              <a:buFont typeface="Wingdings" charset="2"/>
              <a:buChar char="§"/>
            </a:pPr>
            <a:endParaRPr lang="en-US" sz="2800" dirty="0">
              <a:latin typeface="Arial" charset="0"/>
              <a:ea typeface="Arial" charset="0"/>
              <a:cs typeface="Arial" charset="0"/>
            </a:endParaRP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Fundamental Research Exclusion</a:t>
            </a: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Educational Information Exclusion</a:t>
            </a: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Public Information Exclusion</a:t>
            </a:r>
          </a:p>
          <a:p>
            <a:pPr marL="342900" indent="-342900">
              <a:spcAft>
                <a:spcPts val="2400"/>
              </a:spcAft>
              <a:buClr>
                <a:srgbClr val="FFC000"/>
              </a:buClr>
              <a:buSzPct val="120000"/>
              <a:buFont typeface="Wingdings" charset="2"/>
              <a:buChar char="§"/>
            </a:pPr>
            <a:endParaRPr lang="en-US" sz="2800" dirty="0">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462" y="3105998"/>
            <a:ext cx="4068332" cy="2712222"/>
          </a:xfrm>
          <a:prstGeom prst="rect">
            <a:avLst/>
          </a:prstGeom>
        </p:spPr>
      </p:pic>
    </p:spTree>
    <p:extLst>
      <p:ext uri="{BB962C8B-B14F-4D97-AF65-F5344CB8AC3E}">
        <p14:creationId xmlns:p14="http://schemas.microsoft.com/office/powerpoint/2010/main" val="137000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213008"/>
            <a:ext cx="10244343" cy="4339650"/>
          </a:xfrm>
          <a:prstGeom prst="rect">
            <a:avLst/>
          </a:prstGeom>
          <a:noFill/>
        </p:spPr>
        <p:txBody>
          <a:bodyPr wrap="square" rtlCol="0">
            <a:spAutoFit/>
          </a:bodyPr>
          <a:lstStyle/>
          <a:p>
            <a:pPr>
              <a:spcAft>
                <a:spcPts val="1800"/>
              </a:spcAft>
            </a:pPr>
            <a:r>
              <a:rPr lang="en-US" sz="2800" dirty="0">
                <a:latin typeface="Arial" charset="0"/>
              </a:rPr>
              <a:t>Applies to any basic or applied research in science or engineering where the resulting information is ordinarily published and broadly shared in the scientific community</a:t>
            </a:r>
          </a:p>
          <a:p>
            <a:pPr>
              <a:spcAft>
                <a:spcPts val="1800"/>
              </a:spcAft>
            </a:pPr>
            <a:endParaRPr lang="en-US" sz="1000" dirty="0">
              <a:latin typeface="Arial" charset="0"/>
            </a:endParaRPr>
          </a:p>
          <a:p>
            <a:pPr>
              <a:spcAft>
                <a:spcPts val="1800"/>
              </a:spcAft>
            </a:pPr>
            <a:r>
              <a:rPr lang="en-US" sz="2800" dirty="0">
                <a:latin typeface="Arial" charset="0"/>
              </a:rPr>
              <a:t>The fundamental research exclusion only covers the “results” of research. </a:t>
            </a:r>
          </a:p>
          <a:p>
            <a:pPr>
              <a:spcAft>
                <a:spcPts val="1800"/>
              </a:spcAft>
            </a:pPr>
            <a:endParaRPr lang="en-US" sz="1000" dirty="0">
              <a:latin typeface="Arial" charset="0"/>
            </a:endParaRPr>
          </a:p>
          <a:p>
            <a:pPr>
              <a:spcAft>
                <a:spcPts val="1800"/>
              </a:spcAft>
            </a:pPr>
            <a:r>
              <a:rPr lang="en-US" sz="2800" dirty="0">
                <a:latin typeface="Arial" charset="0"/>
              </a:rPr>
              <a:t>It does not cover actual materials, items or technologies involved in or resulting from the research. </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rPr>
              <a:t>The Fundamental Research Exclusion</a:t>
            </a:r>
            <a:endParaRPr lang="en-US" dirty="0">
              <a:solidFill>
                <a:srgbClr val="FFC000"/>
              </a:solidFill>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0809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041855"/>
            <a:ext cx="10653028" cy="4616648"/>
          </a:xfrm>
          <a:prstGeom prst="rect">
            <a:avLst/>
          </a:prstGeom>
          <a:noFill/>
        </p:spPr>
        <p:txBody>
          <a:bodyPr wrap="square" rtlCol="0">
            <a:spAutoFit/>
          </a:bodyPr>
          <a:lstStyle/>
          <a:p>
            <a:pPr>
              <a:spcAft>
                <a:spcPts val="1800"/>
              </a:spcAft>
            </a:pPr>
            <a:r>
              <a:rPr lang="en-US" sz="2800" dirty="0">
                <a:latin typeface="Arial" charset="0"/>
              </a:rPr>
              <a:t>For research to qualify as Fundamental Research, all of the following must be true:</a:t>
            </a:r>
          </a:p>
          <a:p>
            <a:pPr>
              <a:spcAft>
                <a:spcPts val="1800"/>
              </a:spcAft>
            </a:pPr>
            <a:endParaRPr lang="en-US" sz="2800" dirty="0">
              <a:latin typeface="Arial" charset="0"/>
            </a:endParaRPr>
          </a:p>
          <a:p>
            <a:pPr marL="457200" indent="-457200">
              <a:spcAft>
                <a:spcPts val="1800"/>
              </a:spcAft>
              <a:buClr>
                <a:srgbClr val="FFC000"/>
              </a:buClr>
              <a:buSzPct val="120000"/>
              <a:buFont typeface="Wingdings" charset="2"/>
              <a:buChar char="§"/>
            </a:pPr>
            <a:r>
              <a:rPr lang="en-US" sz="2400" dirty="0">
                <a:latin typeface="Arial" charset="0"/>
              </a:rPr>
              <a:t>There can be no restrictions on publication</a:t>
            </a:r>
          </a:p>
          <a:p>
            <a:pPr marL="457200" indent="-457200">
              <a:spcAft>
                <a:spcPts val="1800"/>
              </a:spcAft>
              <a:buClr>
                <a:srgbClr val="FFC000"/>
              </a:buClr>
              <a:buSzPct val="120000"/>
              <a:buFont typeface="Wingdings" charset="2"/>
              <a:buChar char="§"/>
            </a:pPr>
            <a:endParaRPr lang="en-US" sz="2400" dirty="0">
              <a:latin typeface="Arial" charset="0"/>
            </a:endParaRPr>
          </a:p>
          <a:p>
            <a:pPr marL="342900" indent="-342900">
              <a:spcAft>
                <a:spcPts val="1800"/>
              </a:spcAft>
              <a:buClr>
                <a:srgbClr val="FFC000"/>
              </a:buClr>
              <a:buSzPct val="120000"/>
              <a:buFont typeface="Wingdings" charset="2"/>
              <a:buChar char="§"/>
            </a:pPr>
            <a:r>
              <a:rPr lang="en-US" sz="2400" dirty="0">
                <a:latin typeface="Arial" charset="0"/>
              </a:rPr>
              <a:t> There can be no access or dissemination restrictions</a:t>
            </a:r>
          </a:p>
          <a:p>
            <a:pPr marL="342900" indent="-342900">
              <a:spcAft>
                <a:spcPts val="1800"/>
              </a:spcAft>
              <a:buClr>
                <a:srgbClr val="FFC000"/>
              </a:buClr>
              <a:buSzPct val="120000"/>
              <a:buFont typeface="Wingdings" charset="2"/>
              <a:buChar char="§"/>
            </a:pPr>
            <a:endParaRPr lang="en-US" sz="2400" dirty="0">
              <a:latin typeface="Arial" charset="0"/>
            </a:endParaRPr>
          </a:p>
          <a:p>
            <a:pPr marL="342900" indent="-342900">
              <a:spcAft>
                <a:spcPts val="1800"/>
              </a:spcAft>
              <a:buClr>
                <a:srgbClr val="FFC000"/>
              </a:buClr>
              <a:buSzPct val="120000"/>
              <a:buFont typeface="Wingdings" charset="2"/>
              <a:buChar char="§"/>
            </a:pPr>
            <a:r>
              <a:rPr lang="en-US" sz="2400" dirty="0">
                <a:latin typeface="Arial" charset="0"/>
              </a:rPr>
              <a:t> The research must take place at an accredited institution in the U.S.</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rPr>
              <a:t>The Fundamental Research Exclusion</a:t>
            </a:r>
            <a:endParaRPr lang="en-US" dirty="0">
              <a:solidFill>
                <a:srgbClr val="FFC00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4684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796" y="1000814"/>
            <a:ext cx="10917380" cy="954107"/>
          </a:xfrm>
          <a:prstGeom prst="rect">
            <a:avLst/>
          </a:prstGeom>
          <a:noFill/>
        </p:spPr>
        <p:txBody>
          <a:bodyPr wrap="square" rtlCol="0">
            <a:spAutoFit/>
          </a:bodyPr>
          <a:lstStyle/>
          <a:p>
            <a:r>
              <a:rPr lang="en-US" sz="2800" dirty="0">
                <a:latin typeface="Arial" charset="0"/>
                <a:ea typeface="Arial" charset="0"/>
                <a:cs typeface="Arial" charset="0"/>
              </a:rPr>
              <a:t>It is critical to note that many normal, everyday University activities are subject to Export Controls, including:</a:t>
            </a:r>
          </a:p>
        </p:txBody>
      </p:sp>
      <p:sp>
        <p:nvSpPr>
          <p:cNvPr id="6" name="Title 5"/>
          <p:cNvSpPr>
            <a:spLocks noGrp="1"/>
          </p:cNvSpPr>
          <p:nvPr>
            <p:ph type="title"/>
          </p:nvPr>
        </p:nvSpPr>
        <p:spPr>
          <a:xfrm>
            <a:off x="301336" y="360450"/>
            <a:ext cx="11798300" cy="317381"/>
          </a:xfrm>
        </p:spPr>
        <p:txBody>
          <a:bodyPr>
            <a:noAutofit/>
          </a:bodyPr>
          <a:lstStyle/>
          <a:p>
            <a:r>
              <a:rPr lang="en-US" b="1" dirty="0">
                <a:solidFill>
                  <a:srgbClr val="FFC000"/>
                </a:solidFill>
                <a:effectLst/>
                <a:latin typeface="Arial" charset="0"/>
                <a:ea typeface="Arial" charset="0"/>
                <a:cs typeface="Arial" charset="0"/>
              </a:rPr>
              <a:t>Export Control related activities</a:t>
            </a:r>
            <a:r>
              <a:rPr lang="en-US" dirty="0">
                <a:solidFill>
                  <a:srgbClr val="FFC000"/>
                </a:solidFill>
                <a:effectLst/>
                <a:latin typeface="Arial" charset="0"/>
                <a:ea typeface="Arial" charset="0"/>
                <a:cs typeface="Arial" charset="0"/>
              </a:rPr>
              <a:t> </a:t>
            </a:r>
            <a:endParaRPr lang="en-US" b="1" dirty="0">
              <a:solidFill>
                <a:srgbClr val="FFC000"/>
              </a:solidFill>
              <a:latin typeface="Arial" charset="0"/>
              <a:ea typeface="Arial" charset="0"/>
              <a:cs typeface="Arial" charset="0"/>
            </a:endParaRPr>
          </a:p>
        </p:txBody>
      </p:sp>
      <p:sp>
        <p:nvSpPr>
          <p:cNvPr id="7" name="TextBox 6"/>
          <p:cNvSpPr txBox="1"/>
          <p:nvPr/>
        </p:nvSpPr>
        <p:spPr>
          <a:xfrm>
            <a:off x="1789610" y="2095024"/>
            <a:ext cx="8908869" cy="4201150"/>
          </a:xfrm>
          <a:prstGeom prst="rect">
            <a:avLst/>
          </a:prstGeom>
          <a:noFill/>
        </p:spPr>
        <p:txBody>
          <a:bodyPr wrap="square" rtlCol="0">
            <a:spAutoFit/>
          </a:bodyPr>
          <a:lstStyle/>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Shipping or carrying items to another country</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Traveling overseas on University business (e.g., conferences, conducting field work, international symposia)</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Collaborations with foreign nationals (here or abroad)</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Involvement with an embargoed or sanctioned country</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Use of military or dual-use equipment (i.e. spectrometers, fermenters, thermal cameras)</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International Visitors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521370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57a98e7-744d-43f9-bc91-08de1ff3710d}" enabled="0" method="" siteId="{d57a98e7-744d-43f9-bc91-08de1ff3710d}" removed="1"/>
</clbl:labelList>
</file>

<file path=docProps/app.xml><?xml version="1.0" encoding="utf-8"?>
<Properties xmlns="http://schemas.openxmlformats.org/officeDocument/2006/extended-properties" xmlns:vt="http://schemas.openxmlformats.org/officeDocument/2006/docPropsVTypes">
  <Template/>
  <TotalTime>2261</TotalTime>
  <Words>1841</Words>
  <Application>Microsoft Office PowerPoint</Application>
  <PresentationFormat>Widescreen</PresentationFormat>
  <Paragraphs>164</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Wingdings</vt:lpstr>
      <vt:lpstr>Mesh</vt:lpstr>
      <vt:lpstr>PowerPoint Presentation</vt:lpstr>
      <vt:lpstr>EXPORT CONTROL REGULATIONS </vt:lpstr>
      <vt:lpstr>What is the intent of the export control laws? </vt:lpstr>
      <vt:lpstr>When Export Controls may apply to research</vt:lpstr>
      <vt:lpstr>When Export Controls may apply to research (continued)</vt:lpstr>
      <vt:lpstr>Export Controls &amp; University Research</vt:lpstr>
      <vt:lpstr>The Fundamental Research Exclusion</vt:lpstr>
      <vt:lpstr>The Fundamental Research Exclusion</vt:lpstr>
      <vt:lpstr>Export Control related activities </vt:lpstr>
      <vt:lpstr>PowerPoint Presentation</vt:lpstr>
      <vt:lpstr>All SIU System employees, SIUE faculty and staff, SIUC faculty and staff, SIU School of Medicine faculty and staff that travel to the designated foreign countries.     All SIU travel to the below countries WILL REQUIRE that an Informational Technology Services clean laptop be used during SIU business travel to those countries.  </vt:lpstr>
      <vt:lpstr>FOREIGN TALENT RECRUITMENT PROGRAM (FTRP) </vt:lpstr>
      <vt:lpstr>MALIGN FOREIGN TALENT RECRUITMENT PROGRAM</vt:lpstr>
      <vt:lpstr>CHARACTERISTICS OF MALIGN FTRPS</vt:lpstr>
      <vt:lpstr>WHAT OBLIGATIONS DO RESEARCHERS HAVE?</vt:lpstr>
      <vt:lpstr>Penalties for Noncompliance</vt:lpstr>
      <vt:lpstr>SECTION 889   2019 National defense authorization act</vt:lpstr>
      <vt:lpstr>Summary</vt:lpstr>
      <vt:lpstr>Export controls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Dappert, Carol</dc:creator>
  <cp:lastModifiedBy>Martin, Brenda J</cp:lastModifiedBy>
  <cp:revision>127</cp:revision>
  <cp:lastPrinted>2025-09-04T14:48:06Z</cp:lastPrinted>
  <dcterms:created xsi:type="dcterms:W3CDTF">2019-03-06T19:25:06Z</dcterms:created>
  <dcterms:modified xsi:type="dcterms:W3CDTF">2025-09-09T17:19:45Z</dcterms:modified>
</cp:coreProperties>
</file>